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5.xml" Type="http://schemas.openxmlformats.org/officeDocument/2006/relationships/slide" Id="rId40"/><Relationship Target="slideMasters/slideMaster1.xml" Type="http://schemas.openxmlformats.org/officeDocument/2006/relationships/slideMaster" Id="rId4"/><Relationship Target="slides/slide36.xml" Type="http://schemas.openxmlformats.org/officeDocument/2006/relationships/slide" Id="rId41"/><Relationship Target="tableStyles.xml" Type="http://schemas.openxmlformats.org/officeDocument/2006/relationships/tableStyles" Id="rId3"/><Relationship Target="slides/slide37.xml" Type="http://schemas.openxmlformats.org/officeDocument/2006/relationships/slide" Id="rId42"/><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53.xml" Type="http://schemas.openxmlformats.org/officeDocument/2006/relationships/slide" Id="rId58"/><Relationship Target="slides/slide54.xml" Type="http://schemas.openxmlformats.org/officeDocument/2006/relationships/slide" Id="rId59"/><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1143225"/>
            <a:ext cy="3429000" cx="4572225"/>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 name="Shape 43"/>
        <p:cNvGrpSpPr/>
        <p:nvPr/>
      </p:nvGrpSpPr>
      <p:grpSpPr>
        <a:xfrm>
          <a:off y="0" x="0"/>
          <a:ext cy="0" cx="0"/>
          <a:chOff y="0" x="0"/>
          <a:chExt cy="0" cx="0"/>
        </a:xfrm>
      </p:grpSpPr>
      <p:sp>
        <p:nvSpPr>
          <p:cNvPr id="44" name="Shape 44"/>
          <p:cNvSpPr/>
          <p:nvPr>
            <p:ph idx="2" type="sldImg"/>
          </p:nvPr>
        </p:nvSpPr>
        <p:spPr>
          <a:xfrm>
            <a:off y="685800" x="1143225"/>
            <a:ext cy="3429000" cx="4572225"/>
          </a:xfrm>
          <a:custGeom>
            <a:pathLst>
              <a:path w="120000" extrusionOk="0" h="120000">
                <a:moveTo>
                  <a:pt y="0" x="0"/>
                </a:moveTo>
                <a:lnTo>
                  <a:pt y="0" x="120000"/>
                </a:lnTo>
                <a:lnTo>
                  <a:pt y="120000" x="120000"/>
                </a:lnTo>
                <a:lnTo>
                  <a:pt y="120000" x="0"/>
                </a:lnTo>
                <a:close/>
              </a:path>
            </a:pathLst>
          </a:custGeom>
        </p:spPr>
      </p:sp>
      <p:sp>
        <p:nvSpPr>
          <p:cNvPr id="45" name="Shape 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0" name="Shape 100"/>
        <p:cNvGrpSpPr/>
        <p:nvPr/>
      </p:nvGrpSpPr>
      <p:grpSpPr>
        <a:xfrm>
          <a:off y="0" x="0"/>
          <a:ext cy="0" cx="0"/>
          <a:chOff y="0" x="0"/>
          <a:chExt cy="0" cx="0"/>
        </a:xfrm>
      </p:grpSpPr>
      <p:sp>
        <p:nvSpPr>
          <p:cNvPr id="101" name="Shape 10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02" name="Shape 10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08" name="Shape 10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14" name="Shape 11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21" name="Shape 12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28" name="Shape 12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3" name="Shape 133"/>
        <p:cNvGrpSpPr/>
        <p:nvPr/>
      </p:nvGrpSpPr>
      <p:grpSpPr>
        <a:xfrm>
          <a:off y="0" x="0"/>
          <a:ext cy="0" cx="0"/>
          <a:chOff y="0" x="0"/>
          <a:chExt cy="0" cx="0"/>
        </a:xfrm>
      </p:grpSpPr>
      <p:sp>
        <p:nvSpPr>
          <p:cNvPr id="134" name="Shape 13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35" name="Shape 13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9" name="Shape 139"/>
        <p:cNvGrpSpPr/>
        <p:nvPr/>
      </p:nvGrpSpPr>
      <p:grpSpPr>
        <a:xfrm>
          <a:off y="0" x="0"/>
          <a:ext cy="0" cx="0"/>
          <a:chOff y="0" x="0"/>
          <a:chExt cy="0" cx="0"/>
        </a:xfrm>
      </p:grpSpPr>
      <p:sp>
        <p:nvSpPr>
          <p:cNvPr id="140" name="Shape 14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41" name="Shape 1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58" name="Shape 1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 name="Shape 162"/>
        <p:cNvGrpSpPr/>
        <p:nvPr/>
      </p:nvGrpSpPr>
      <p:grpSpPr>
        <a:xfrm>
          <a:off y="0" x="0"/>
          <a:ext cy="0" cx="0"/>
          <a:chOff y="0" x="0"/>
          <a:chExt cy="0" cx="0"/>
        </a:xfrm>
      </p:grpSpPr>
      <p:sp>
        <p:nvSpPr>
          <p:cNvPr id="163" name="Shape 16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64" name="Shape 1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 name="Shape 49"/>
        <p:cNvGrpSpPr/>
        <p:nvPr/>
      </p:nvGrpSpPr>
      <p:grpSpPr>
        <a:xfrm>
          <a:off y="0" x="0"/>
          <a:ext cy="0" cx="0"/>
          <a:chOff y="0" x="0"/>
          <a:chExt cy="0" cx="0"/>
        </a:xfrm>
      </p:grpSpPr>
      <p:sp>
        <p:nvSpPr>
          <p:cNvPr id="50" name="Shape 5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51" name="Shape 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8" name="Shape 168"/>
        <p:cNvGrpSpPr/>
        <p:nvPr/>
      </p:nvGrpSpPr>
      <p:grpSpPr>
        <a:xfrm>
          <a:off y="0" x="0"/>
          <a:ext cy="0" cx="0"/>
          <a:chOff y="0" x="0"/>
          <a:chExt cy="0" cx="0"/>
        </a:xfrm>
      </p:grpSpPr>
      <p:sp>
        <p:nvSpPr>
          <p:cNvPr id="169" name="Shape 16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70" name="Shape 17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76" name="Shape 1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0" name="Shape 180"/>
        <p:cNvGrpSpPr/>
        <p:nvPr/>
      </p:nvGrpSpPr>
      <p:grpSpPr>
        <a:xfrm>
          <a:off y="0" x="0"/>
          <a:ext cy="0" cx="0"/>
          <a:chOff y="0" x="0"/>
          <a:chExt cy="0" cx="0"/>
        </a:xfrm>
      </p:grpSpPr>
      <p:sp>
        <p:nvSpPr>
          <p:cNvPr id="181" name="Shape 18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82" name="Shape 1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96" name="Shape 19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02" name="Shape 20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7" name="Shape 207"/>
        <p:cNvGrpSpPr/>
        <p:nvPr/>
      </p:nvGrpSpPr>
      <p:grpSpPr>
        <a:xfrm>
          <a:off y="0" x="0"/>
          <a:ext cy="0" cx="0"/>
          <a:chOff y="0" x="0"/>
          <a:chExt cy="0" cx="0"/>
        </a:xfrm>
      </p:grpSpPr>
      <p:sp>
        <p:nvSpPr>
          <p:cNvPr id="208" name="Shape 20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09" name="Shape 2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3" name="Shape 213"/>
        <p:cNvGrpSpPr/>
        <p:nvPr/>
      </p:nvGrpSpPr>
      <p:grpSpPr>
        <a:xfrm>
          <a:off y="0" x="0"/>
          <a:ext cy="0" cx="0"/>
          <a:chOff y="0" x="0"/>
          <a:chExt cy="0" cx="0"/>
        </a:xfrm>
      </p:grpSpPr>
      <p:sp>
        <p:nvSpPr>
          <p:cNvPr id="214" name="Shape 21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15" name="Shape 21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0" name="Shape 220"/>
        <p:cNvGrpSpPr/>
        <p:nvPr/>
      </p:nvGrpSpPr>
      <p:grpSpPr>
        <a:xfrm>
          <a:off y="0" x="0"/>
          <a:ext cy="0" cx="0"/>
          <a:chOff y="0" x="0"/>
          <a:chExt cy="0" cx="0"/>
        </a:xfrm>
      </p:grpSpPr>
      <p:sp>
        <p:nvSpPr>
          <p:cNvPr id="221" name="Shape 22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22" name="Shape 22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8" name="Shape 228"/>
        <p:cNvGrpSpPr/>
        <p:nvPr/>
      </p:nvGrpSpPr>
      <p:grpSpPr>
        <a:xfrm>
          <a:off y="0" x="0"/>
          <a:ext cy="0" cx="0"/>
          <a:chOff y="0" x="0"/>
          <a:chExt cy="0" cx="0"/>
        </a:xfrm>
      </p:grpSpPr>
      <p:sp>
        <p:nvSpPr>
          <p:cNvPr id="229" name="Shape 22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30" name="Shape 2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 name="Shape 55"/>
        <p:cNvGrpSpPr/>
        <p:nvPr/>
      </p:nvGrpSpPr>
      <p:grpSpPr>
        <a:xfrm>
          <a:off y="0" x="0"/>
          <a:ext cy="0" cx="0"/>
          <a:chOff y="0" x="0"/>
          <a:chExt cy="0" cx="0"/>
        </a:xfrm>
      </p:grpSpPr>
      <p:sp>
        <p:nvSpPr>
          <p:cNvPr id="56" name="Shape 5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57" name="Shape 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9" name="Shape 239"/>
        <p:cNvGrpSpPr/>
        <p:nvPr/>
      </p:nvGrpSpPr>
      <p:grpSpPr>
        <a:xfrm>
          <a:off y="0" x="0"/>
          <a:ext cy="0" cx="0"/>
          <a:chOff y="0" x="0"/>
          <a:chExt cy="0" cx="0"/>
        </a:xfrm>
      </p:grpSpPr>
      <p:sp>
        <p:nvSpPr>
          <p:cNvPr id="240" name="Shape 24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41" name="Shape 2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6" name="Shape 246"/>
        <p:cNvGrpSpPr/>
        <p:nvPr/>
      </p:nvGrpSpPr>
      <p:grpSpPr>
        <a:xfrm>
          <a:off y="0" x="0"/>
          <a:ext cy="0" cx="0"/>
          <a:chOff y="0" x="0"/>
          <a:chExt cy="0" cx="0"/>
        </a:xfrm>
      </p:grpSpPr>
      <p:sp>
        <p:nvSpPr>
          <p:cNvPr id="247" name="Shape 24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48" name="Shape 2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54" name="Shape 2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2" name="Shape 262"/>
        <p:cNvGrpSpPr/>
        <p:nvPr/>
      </p:nvGrpSpPr>
      <p:grpSpPr>
        <a:xfrm>
          <a:off y="0" x="0"/>
          <a:ext cy="0" cx="0"/>
          <a:chOff y="0" x="0"/>
          <a:chExt cy="0" cx="0"/>
        </a:xfrm>
      </p:grpSpPr>
      <p:sp>
        <p:nvSpPr>
          <p:cNvPr id="263" name="Shape 26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64" name="Shape 2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0" name="Shape 270"/>
        <p:cNvGrpSpPr/>
        <p:nvPr/>
      </p:nvGrpSpPr>
      <p:grpSpPr>
        <a:xfrm>
          <a:off y="0" x="0"/>
          <a:ext cy="0" cx="0"/>
          <a:chOff y="0" x="0"/>
          <a:chExt cy="0" cx="0"/>
        </a:xfrm>
      </p:grpSpPr>
      <p:sp>
        <p:nvSpPr>
          <p:cNvPr id="271" name="Shape 27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72" name="Shape 27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1" name="Shape 281"/>
        <p:cNvGrpSpPr/>
        <p:nvPr/>
      </p:nvGrpSpPr>
      <p:grpSpPr>
        <a:xfrm>
          <a:off y="0" x="0"/>
          <a:ext cy="0" cx="0"/>
          <a:chOff y="0" x="0"/>
          <a:chExt cy="0" cx="0"/>
        </a:xfrm>
      </p:grpSpPr>
      <p:sp>
        <p:nvSpPr>
          <p:cNvPr id="282" name="Shape 28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83" name="Shape 2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7" name="Shape 287"/>
        <p:cNvGrpSpPr/>
        <p:nvPr/>
      </p:nvGrpSpPr>
      <p:grpSpPr>
        <a:xfrm>
          <a:off y="0" x="0"/>
          <a:ext cy="0" cx="0"/>
          <a:chOff y="0" x="0"/>
          <a:chExt cy="0" cx="0"/>
        </a:xfrm>
      </p:grpSpPr>
      <p:sp>
        <p:nvSpPr>
          <p:cNvPr id="288" name="Shape 28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89" name="Shape 2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3" name="Shape 293"/>
        <p:cNvGrpSpPr/>
        <p:nvPr/>
      </p:nvGrpSpPr>
      <p:grpSpPr>
        <a:xfrm>
          <a:off y="0" x="0"/>
          <a:ext cy="0" cx="0"/>
          <a:chOff y="0" x="0"/>
          <a:chExt cy="0" cx="0"/>
        </a:xfrm>
      </p:grpSpPr>
      <p:sp>
        <p:nvSpPr>
          <p:cNvPr id="294" name="Shape 29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95" name="Shape 29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9" name="Shape 299"/>
        <p:cNvGrpSpPr/>
        <p:nvPr/>
      </p:nvGrpSpPr>
      <p:grpSpPr>
        <a:xfrm>
          <a:off y="0" x="0"/>
          <a:ext cy="0" cx="0"/>
          <a:chOff y="0" x="0"/>
          <a:chExt cy="0" cx="0"/>
        </a:xfrm>
      </p:grpSpPr>
      <p:sp>
        <p:nvSpPr>
          <p:cNvPr id="300" name="Shape 30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01" name="Shape 3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07" name="Shape 3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1" name="Shape 311"/>
        <p:cNvGrpSpPr/>
        <p:nvPr/>
      </p:nvGrpSpPr>
      <p:grpSpPr>
        <a:xfrm>
          <a:off y="0" x="0"/>
          <a:ext cy="0" cx="0"/>
          <a:chOff y="0" x="0"/>
          <a:chExt cy="0" cx="0"/>
        </a:xfrm>
      </p:grpSpPr>
      <p:sp>
        <p:nvSpPr>
          <p:cNvPr id="312" name="Shape 31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13" name="Shape 3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20" name="Shape 3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4" name="Shape 324"/>
        <p:cNvGrpSpPr/>
        <p:nvPr/>
      </p:nvGrpSpPr>
      <p:grpSpPr>
        <a:xfrm>
          <a:off y="0" x="0"/>
          <a:ext cy="0" cx="0"/>
          <a:chOff y="0" x="0"/>
          <a:chExt cy="0" cx="0"/>
        </a:xfrm>
      </p:grpSpPr>
      <p:sp>
        <p:nvSpPr>
          <p:cNvPr id="325" name="Shape 32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26" name="Shape 32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32" name="Shape 3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6" name="Shape 336"/>
        <p:cNvGrpSpPr/>
        <p:nvPr/>
      </p:nvGrpSpPr>
      <p:grpSpPr>
        <a:xfrm>
          <a:off y="0" x="0"/>
          <a:ext cy="0" cx="0"/>
          <a:chOff y="0" x="0"/>
          <a:chExt cy="0" cx="0"/>
        </a:xfrm>
      </p:grpSpPr>
      <p:sp>
        <p:nvSpPr>
          <p:cNvPr id="337" name="Shape 33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38" name="Shape 3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2" name="Shape 342"/>
        <p:cNvGrpSpPr/>
        <p:nvPr/>
      </p:nvGrpSpPr>
      <p:grpSpPr>
        <a:xfrm>
          <a:off y="0" x="0"/>
          <a:ext cy="0" cx="0"/>
          <a:chOff y="0" x="0"/>
          <a:chExt cy="0" cx="0"/>
        </a:xfrm>
      </p:grpSpPr>
      <p:sp>
        <p:nvSpPr>
          <p:cNvPr id="343" name="Shape 34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44" name="Shape 3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8" name="Shape 348"/>
        <p:cNvGrpSpPr/>
        <p:nvPr/>
      </p:nvGrpSpPr>
      <p:grpSpPr>
        <a:xfrm>
          <a:off y="0" x="0"/>
          <a:ext cy="0" cx="0"/>
          <a:chOff y="0" x="0"/>
          <a:chExt cy="0" cx="0"/>
        </a:xfrm>
      </p:grpSpPr>
      <p:sp>
        <p:nvSpPr>
          <p:cNvPr id="349" name="Shape 34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50" name="Shape 3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4" name="Shape 354"/>
        <p:cNvGrpSpPr/>
        <p:nvPr/>
      </p:nvGrpSpPr>
      <p:grpSpPr>
        <a:xfrm>
          <a:off y="0" x="0"/>
          <a:ext cy="0" cx="0"/>
          <a:chOff y="0" x="0"/>
          <a:chExt cy="0" cx="0"/>
        </a:xfrm>
      </p:grpSpPr>
      <p:sp>
        <p:nvSpPr>
          <p:cNvPr id="355" name="Shape 35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56" name="Shape 35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0" name="Shape 360"/>
        <p:cNvGrpSpPr/>
        <p:nvPr/>
      </p:nvGrpSpPr>
      <p:grpSpPr>
        <a:xfrm>
          <a:off y="0" x="0"/>
          <a:ext cy="0" cx="0"/>
          <a:chOff y="0" x="0"/>
          <a:chExt cy="0" cx="0"/>
        </a:xfrm>
      </p:grpSpPr>
      <p:sp>
        <p:nvSpPr>
          <p:cNvPr id="361" name="Shape 36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62" name="Shape 3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6" name="Shape 366"/>
        <p:cNvGrpSpPr/>
        <p:nvPr/>
      </p:nvGrpSpPr>
      <p:grpSpPr>
        <a:xfrm>
          <a:off y="0" x="0"/>
          <a:ext cy="0" cx="0"/>
          <a:chOff y="0" x="0"/>
          <a:chExt cy="0" cx="0"/>
        </a:xfrm>
      </p:grpSpPr>
      <p:sp>
        <p:nvSpPr>
          <p:cNvPr id="367" name="Shape 36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68" name="Shape 3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4" name="Shape 374"/>
        <p:cNvGrpSpPr/>
        <p:nvPr/>
      </p:nvGrpSpPr>
      <p:grpSpPr>
        <a:xfrm>
          <a:off y="0" x="0"/>
          <a:ext cy="0" cx="0"/>
          <a:chOff y="0" x="0"/>
          <a:chExt cy="0" cx="0"/>
        </a:xfrm>
      </p:grpSpPr>
      <p:sp>
        <p:nvSpPr>
          <p:cNvPr id="375" name="Shape 37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76" name="Shape 3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0" name="Shape 380"/>
        <p:cNvGrpSpPr/>
        <p:nvPr/>
      </p:nvGrpSpPr>
      <p:grpSpPr>
        <a:xfrm>
          <a:off y="0" x="0"/>
          <a:ext cy="0" cx="0"/>
          <a:chOff y="0" x="0"/>
          <a:chExt cy="0" cx="0"/>
        </a:xfrm>
      </p:grpSpPr>
      <p:sp>
        <p:nvSpPr>
          <p:cNvPr id="381" name="Shape 38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82" name="Shape 3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6" name="Shape 386"/>
        <p:cNvGrpSpPr/>
        <p:nvPr/>
      </p:nvGrpSpPr>
      <p:grpSpPr>
        <a:xfrm>
          <a:off y="0" x="0"/>
          <a:ext cy="0" cx="0"/>
          <a:chOff y="0" x="0"/>
          <a:chExt cy="0" cx="0"/>
        </a:xfrm>
      </p:grpSpPr>
      <p:sp>
        <p:nvSpPr>
          <p:cNvPr id="387" name="Shape 38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88" name="Shape 3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94" name="Shape 3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8" name="Shape 398"/>
        <p:cNvGrpSpPr/>
        <p:nvPr/>
      </p:nvGrpSpPr>
      <p:grpSpPr>
        <a:xfrm>
          <a:off y="0" x="0"/>
          <a:ext cy="0" cx="0"/>
          <a:chOff y="0" x="0"/>
          <a:chExt cy="0" cx="0"/>
        </a:xfrm>
      </p:grpSpPr>
      <p:sp>
        <p:nvSpPr>
          <p:cNvPr id="399" name="Shape 39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00" name="Shape 4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 name="Shape 74"/>
        <p:cNvGrpSpPr/>
        <p:nvPr/>
      </p:nvGrpSpPr>
      <p:grpSpPr>
        <a:xfrm>
          <a:off y="0" x="0"/>
          <a:ext cy="0" cx="0"/>
          <a:chOff y="0" x="0"/>
          <a:chExt cy="0" cx="0"/>
        </a:xfrm>
      </p:grpSpPr>
      <p:sp>
        <p:nvSpPr>
          <p:cNvPr id="75" name="Shape 7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76" name="Shape 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 name="Shape 81"/>
        <p:cNvGrpSpPr/>
        <p:nvPr/>
      </p:nvGrpSpPr>
      <p:grpSpPr>
        <a:xfrm>
          <a:off y="0" x="0"/>
          <a:ext cy="0" cx="0"/>
          <a:chOff y="0" x="0"/>
          <a:chExt cy="0" cx="0"/>
        </a:xfrm>
      </p:grpSpPr>
      <p:sp>
        <p:nvSpPr>
          <p:cNvPr id="82" name="Shape 8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83" name="Shape 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89" name="Shape 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rot="10800000" flipH="1">
            <a:off y="3979800" x="0"/>
            <a:ext cy="2878199" cx="9144000"/>
          </a:xfrm>
          <a:prstGeom prst="rect">
            <a:avLst/>
          </a:prstGeom>
          <a:solidFill>
            <a:schemeClr val="lt1"/>
          </a:solidFill>
          <a:ln>
            <a:noFill/>
          </a:ln>
        </p:spPr>
        <p:txBody>
          <a:bodyPr bIns="45700" rIns="91425" lIns="91425" tIns="45700" anchor="ctr" anchorCtr="0">
            <a:noAutofit/>
          </a:bodyPr>
          <a:lstStyle/>
          <a:p/>
        </p:txBody>
      </p:sp>
      <p:sp>
        <p:nvSpPr>
          <p:cNvPr id="9" name="Shape 9"/>
          <p:cNvSpPr/>
          <p:nvPr/>
        </p:nvSpPr>
        <p:spPr>
          <a:xfrm>
            <a:off y="3190900" x="0"/>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10" name="Shape 10"/>
          <p:cNvSpPr/>
          <p:nvPr/>
        </p:nvSpPr>
        <p:spPr>
          <a:xfrm rot="10800000" flipH="1">
            <a:off y="3980458" x="0"/>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11" name="Shape 11"/>
          <p:cNvSpPr txBox="1"/>
          <p:nvPr>
            <p:ph type="ctrTitle"/>
          </p:nvPr>
        </p:nvSpPr>
        <p:spPr>
          <a:xfrm>
            <a:off y="2329190" x="685800"/>
            <a:ext cy="1650599" cx="7772400"/>
          </a:xfrm>
          <a:prstGeom prst="rect">
            <a:avLst/>
          </a:prstGeom>
          <a:noFill/>
          <a:ln>
            <a:noFill/>
          </a:ln>
        </p:spPr>
        <p:txBody>
          <a:bodyPr bIns="91425" rIns="91425" lIns="91425" tIns="91425" anchor="b" anchorCtr="0"/>
          <a:lstStyle>
            <a:lvl1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12" name="Shape 12"/>
          <p:cNvSpPr txBox="1"/>
          <p:nvPr>
            <p:ph idx="1" type="subTitle"/>
          </p:nvPr>
        </p:nvSpPr>
        <p:spPr>
          <a:xfrm>
            <a:off y="4124476" x="685800"/>
            <a:ext cy="888899" cx="7772400"/>
          </a:xfrm>
          <a:prstGeom prst="rect">
            <a:avLst/>
          </a:prstGeom>
          <a:noFill/>
          <a:ln>
            <a:noFill/>
          </a:ln>
        </p:spPr>
        <p:txBody>
          <a:bodyPr bIns="91425" rIns="91425" lIns="91425" tIns="91425" anchor="t" anchorCtr="0"/>
          <a:lstStyle>
            <a:lvl1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1pPr>
            <a:lvl2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2pPr>
            <a:lvl3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3pPr>
            <a:lvl4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4pPr>
            <a:lvl5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5pPr>
            <a:lvl6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6pPr>
            <a:lvl7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7pPr>
            <a:lvl8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8pPr>
            <a:lvl9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y="0" x="0"/>
          <a:ext cy="0" cx="0"/>
          <a:chOff y="0" x="0"/>
          <a:chExt cy="0" cx="0"/>
        </a:xfrm>
      </p:grpSpPr>
      <p:sp>
        <p:nvSpPr>
          <p:cNvPr id="14" name="Shape 14"/>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15" name="Shape 15"/>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16" name="Shape 16"/>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17" name="Shape 17"/>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18" name="Shape 18"/>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y="0" x="0"/>
          <a:ext cy="0" cx="0"/>
          <a:chOff y="0" x="0"/>
          <a:chExt cy="0" cx="0"/>
        </a:xfrm>
      </p:grpSpPr>
      <p:sp>
        <p:nvSpPr>
          <p:cNvPr id="20" name="Shape 20"/>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21" name="Shape 21"/>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22" name="Shape 22"/>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23" name="Shape 23"/>
          <p:cNvSpPr txBox="1"/>
          <p:nvPr>
            <p:ph idx="1" type="body"/>
          </p:nvPr>
        </p:nvSpPr>
        <p:spPr>
          <a:xfrm>
            <a:off y="1600200" x="457200"/>
            <a:ext cy="4967700"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id="24" name="Shape 24"/>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25" name="Shape 25"/>
          <p:cNvSpPr txBox="1"/>
          <p:nvPr>
            <p:ph idx="2" type="body"/>
          </p:nvPr>
        </p:nvSpPr>
        <p:spPr>
          <a:xfrm>
            <a:off y="1600200" x="4692273"/>
            <a:ext cy="4967700"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y="0" x="0"/>
          <a:ext cy="0" cx="0"/>
          <a:chOff y="0" x="0"/>
          <a:chExt cy="0" cx="0"/>
        </a:xfrm>
      </p:grpSpPr>
      <p:sp>
        <p:nvSpPr>
          <p:cNvPr id="27" name="Shape 27"/>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28" name="Shape 28"/>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29" name="Shape 29"/>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30" name="Shape 30"/>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1" name="Shape 31"/>
        <p:cNvGrpSpPr/>
        <p:nvPr/>
      </p:nvGrpSpPr>
      <p:grpSpPr>
        <a:xfrm>
          <a:off y="0" x="0"/>
          <a:ext cy="0" cx="0"/>
          <a:chOff y="0" x="0"/>
          <a:chExt cy="0" cx="0"/>
        </a:xfrm>
      </p:grpSpPr>
      <p:sp>
        <p:nvSpPr>
          <p:cNvPr id="32" name="Shape 32"/>
          <p:cNvSpPr/>
          <p:nvPr/>
        </p:nvSpPr>
        <p:spPr>
          <a:xfrm rot="10800000" flipH="1">
            <a:off y="5883599" x="0"/>
            <a:ext cy="974400" cx="9144000"/>
          </a:xfrm>
          <a:prstGeom prst="rect">
            <a:avLst/>
          </a:prstGeom>
          <a:solidFill>
            <a:schemeClr val="lt1"/>
          </a:solidFill>
          <a:ln>
            <a:noFill/>
          </a:ln>
        </p:spPr>
        <p:txBody>
          <a:bodyPr bIns="45700" rIns="91425" lIns="91425" tIns="45700" anchor="ctr" anchorCtr="0">
            <a:noAutofit/>
          </a:bodyPr>
          <a:lstStyle/>
          <a:p/>
        </p:txBody>
      </p:sp>
      <p:sp>
        <p:nvSpPr>
          <p:cNvPr id="33" name="Shape 33"/>
          <p:cNvSpPr/>
          <p:nvPr/>
        </p:nvSpPr>
        <p:spPr>
          <a:xfrm flipH="1">
            <a:off y="5094446"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34" name="Shape 34"/>
          <p:cNvSpPr/>
          <p:nvPr/>
        </p:nvSpPr>
        <p:spPr>
          <a:xfrm rot="10800000">
            <a:off y="5884005"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35" name="Shape 35"/>
          <p:cNvSpPr txBox="1"/>
          <p:nvPr>
            <p:ph idx="1" type="body"/>
          </p:nvPr>
        </p:nvSpPr>
        <p:spPr>
          <a:xfrm>
            <a:off y="5895635" x="457200"/>
            <a:ext cy="673800" cx="8229600"/>
          </a:xfrm>
          <a:prstGeom prst="rect">
            <a:avLst/>
          </a:prstGeom>
          <a:noFill/>
          <a:ln>
            <a:noFill/>
          </a:ln>
        </p:spPr>
        <p:txBody>
          <a:bodyPr bIns="91425" rIns="91425" lIns="91425" tIns="91425" anchor="ctr" anchorCtr="0"/>
          <a:lstStyle>
            <a:lvl1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1pPr>
            <a:lvl2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2pPr>
            <a:lvl3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3pPr>
            <a:lvl4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4pPr>
            <a:lvl5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5pPr>
            <a:lvl6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6pPr>
            <a:lvl7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7pPr>
            <a:lvl8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8pPr>
            <a:lvl9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6" name="Shape 36"/>
        <p:cNvGrpSpPr/>
        <p:nvPr/>
      </p:nvGrpSpPr>
      <p:grpSpPr>
        <a:xfrm>
          <a:off y="0" x="0"/>
          <a:ext cy="0" cx="0"/>
          <a:chOff y="0" x="0"/>
          <a:chExt cy="0" cx="0"/>
        </a:xfrm>
      </p:grpSpPr>
      <p:sp>
        <p:nvSpPr>
          <p:cNvPr id="37" name="Shape 37"/>
          <p:cNvSpPr/>
          <p:nvPr/>
        </p:nvSpPr>
        <p:spPr>
          <a:xfrm>
            <a:off y="101675" x="6676"/>
            <a:ext cy="673972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6"/>
            </a:srgbClr>
          </a:solidFill>
          <a:ln>
            <a:noFill/>
          </a:ln>
        </p:spPr>
        <p:txBody>
          <a:bodyPr bIns="45700" rIns="91425" lIns="91425" tIns="45700" anchor="ctr" anchorCtr="0">
            <a:noAutofit/>
          </a:body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6" name="Shape 6"/>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algn="l" rtl="0" indent="-342900" marL="342900">
              <a:spcBef>
                <a:spcPts val="600"/>
              </a:spcBef>
              <a:buClr>
                <a:schemeClr val="dk1"/>
              </a:buClr>
              <a:buSzPct val="166666"/>
              <a:buFont typeface="Arial"/>
              <a:buChar char="•"/>
              <a:defRPr strike="noStrike" u="none" b="0" cap="none" baseline="0" sz="3000" i="0">
                <a:solidFill>
                  <a:schemeClr val="dk1"/>
                </a:solidFill>
                <a:latin typeface="Georgia"/>
                <a:ea typeface="Georgia"/>
                <a:cs typeface="Georgia"/>
                <a:sym typeface="Georgia"/>
              </a:defRPr>
            </a:lvl1pPr>
            <a:lvl2pPr algn="l" rtl="0" indent="-285750" marL="742950">
              <a:spcBef>
                <a:spcPts val="480"/>
              </a:spcBef>
              <a:buClr>
                <a:schemeClr val="dk1"/>
              </a:buClr>
              <a:buSzPct val="100000"/>
              <a:buFont typeface="Courier New"/>
              <a:buChar char="o"/>
              <a:defRPr strike="noStrike" u="none" b="0" cap="none" baseline="0" sz="2400" i="0">
                <a:solidFill>
                  <a:schemeClr val="dk1"/>
                </a:solidFill>
                <a:latin typeface="Georgia"/>
                <a:ea typeface="Georgia"/>
                <a:cs typeface="Georgia"/>
                <a:sym typeface="Georgia"/>
              </a:defRPr>
            </a:lvl2pPr>
            <a:lvl3pPr algn="l" rtl="0" indent="-228600" marL="1143000">
              <a:spcBef>
                <a:spcPts val="480"/>
              </a:spcBef>
              <a:buClr>
                <a:schemeClr val="dk1"/>
              </a:buClr>
              <a:buSzPct val="100000"/>
              <a:buFont typeface="Wingdings"/>
              <a:buChar char="§"/>
              <a:defRPr strike="noStrike" u="none" b="0" cap="none" baseline="0" sz="2400" i="0">
                <a:solidFill>
                  <a:schemeClr val="dk1"/>
                </a:solidFill>
                <a:latin typeface="Georgia"/>
                <a:ea typeface="Georgia"/>
                <a:cs typeface="Georgia"/>
                <a:sym typeface="Georgia"/>
              </a:defRPr>
            </a:lvl3pPr>
            <a:lvl4pPr algn="l" rtl="0" indent="-228600" marL="16002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4pPr>
            <a:lvl5pPr algn="l" rtl="0" indent="-228600" marL="20574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5pPr>
            <a:lvl6pPr algn="l" rtl="0" indent="-228600" marL="25146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6pPr>
            <a:lvl7pPr algn="l" rtl="0" indent="-228600" marL="29718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7pPr>
            <a:lvl8pPr algn="l" rtl="0" indent="-228600" marL="34290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8pPr>
            <a:lvl9pPr algn="l" rtl="0" indent="-228600" marL="38862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5.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6.gif"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http://www.apochichapter.tumblr.com" Type="http://schemas.openxmlformats.org/officeDocument/2006/relationships/hyperlink" TargetMode="External" Id="rId4"/><Relationship Target="mailto:will_nguyen2005@yahoo.com" Type="http://schemas.openxmlformats.org/officeDocument/2006/relationships/hyperlink" TargetMode="External"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1.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02.gif"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03.gif"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 Target="../media/image04.gif"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1.xml" Type="http://schemas.openxmlformats.org/officeDocument/2006/relationships/slideLayout" Id="rId1"/><Relationship Target="../media/image01.jp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07.jp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1.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1.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media/image25.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21.gif"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ailto:ialejandrachavez@gmail.com" Type="http://schemas.openxmlformats.org/officeDocument/2006/relationships/hyperlink" TargetMode="External" Id="rId4"/><Relationship Target="mailto:alejandrac@g.ucla.edu" Type="http://schemas.openxmlformats.org/officeDocument/2006/relationships/hyperlink" TargetMode="External"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08.gif"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1.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09.gif"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1.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22.gif" Type="http://schemas.openxmlformats.org/officeDocument/2006/relationships/image" Id="rId4"/><Relationship Target="../media/image10.gif"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11.gif"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1.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 Target="../media/image14.gif" Type="http://schemas.openxmlformats.org/officeDocument/2006/relationships/image" Id="rId4"/><Relationship Target="../media/image13.gif" Type="http://schemas.openxmlformats.org/officeDocument/2006/relationships/image" Id="rId3"/><Relationship Target="../media/image15.gif" Type="http://schemas.openxmlformats.org/officeDocument/2006/relationships/image" Id="rId6"/><Relationship Target="../media/image12.gif" Type="http://schemas.openxmlformats.org/officeDocument/2006/relationships/image" Id="rId5"/><Relationship Target="../media/image17.gif" Type="http://schemas.openxmlformats.org/officeDocument/2006/relationships/image" Id="rId7"/></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16.jpg" Type="http://schemas.openxmlformats.org/officeDocument/2006/relationships/image" Id="rId4"/><Relationship Target="../media/image31.jpg" Type="http://schemas.openxmlformats.org/officeDocument/2006/relationships/image" Id="rId3"/><Relationship Target="../media/image19.jpg" Type="http://schemas.openxmlformats.org/officeDocument/2006/relationships/image" Id="rId5"/></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20.png" Type="http://schemas.openxmlformats.org/officeDocument/2006/relationships/image" Id="rId4"/><Relationship Target="../media/image18.jpg" Type="http://schemas.openxmlformats.org/officeDocument/2006/relationships/image" Id="rId3"/><Relationship Target="../media/image30.png" Type="http://schemas.openxmlformats.org/officeDocument/2006/relationships/image" Id="rId5"/></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1.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1.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23.gif"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26.jp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1.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ailto:apoxpresident@gmail.com" Type="http://schemas.openxmlformats.org/officeDocument/2006/relationships/hyperlink" TargetMode="External"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28.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1.xml" Type="http://schemas.openxmlformats.org/officeDocument/2006/relationships/slideLayout" Id="rId1"/></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1.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1.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 name="Shape 38"/>
        <p:cNvGrpSpPr/>
        <p:nvPr/>
      </p:nvGrpSpPr>
      <p:grpSpPr>
        <a:xfrm>
          <a:off y="0" x="0"/>
          <a:ext cy="0" cx="0"/>
          <a:chOff y="0" x="0"/>
          <a:chExt cy="0" cx="0"/>
        </a:xfrm>
      </p:grpSpPr>
      <p:sp>
        <p:nvSpPr>
          <p:cNvPr id="39" name="Shape 39"/>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Alpha Phi Omega</a:t>
            </a:r>
          </a:p>
        </p:txBody>
      </p:sp>
      <p:sp>
        <p:nvSpPr>
          <p:cNvPr id="40" name="Shape 40"/>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Kappa / David A. Emery Term, Meeting 3</a:t>
            </a:r>
          </a:p>
          <a:p>
            <a:pPr rtl="0" lvl="0">
              <a:buNone/>
            </a:pPr>
            <a:r>
              <a:rPr lang="en" i="0">
                <a:latin typeface="Ubuntu"/>
                <a:ea typeface="Ubuntu"/>
                <a:cs typeface="Ubuntu"/>
                <a:sym typeface="Ubuntu"/>
              </a:rPr>
              <a:t>October 23, 2013</a:t>
            </a:r>
          </a:p>
          <a:p>
            <a:r>
              <a:t/>
            </a:r>
          </a:p>
          <a:p>
            <a:pPr>
              <a:buNone/>
            </a:pPr>
            <a:r>
              <a:rPr lang="en">
                <a:latin typeface="Ubuntu"/>
                <a:ea typeface="Ubuntu"/>
                <a:cs typeface="Ubuntu"/>
                <a:sym typeface="Ubuntu"/>
              </a:rPr>
              <a:t>www.apo-x.org</a:t>
            </a:r>
          </a:p>
        </p:txBody>
      </p:sp>
      <p:sp>
        <p:nvSpPr>
          <p:cNvPr id="41" name="Shape 41"/>
          <p:cNvSpPr/>
          <p:nvPr/>
        </p:nvSpPr>
        <p:spPr>
          <a:xfrm>
            <a:off y="315912" x="3471862"/>
            <a:ext cy="2924175" cx="2200275"/>
          </a:xfrm>
          <a:prstGeom prst="rect">
            <a:avLst/>
          </a:prstGeom>
          <a:blipFill>
            <a:blip r:embed="rId3"/>
            <a:stretch>
              <a:fillRect/>
            </a:stretch>
          </a:blipFill>
          <a:ln>
            <a:noFill/>
          </a:ln>
        </p:spPr>
      </p:sp>
      <p:sp>
        <p:nvSpPr>
          <p:cNvPr id="42" name="Shape 42"/>
          <p:cNvSpPr/>
          <p:nvPr/>
        </p:nvSpPr>
        <p:spPr>
          <a:xfrm>
            <a:off y="5495780" x="7217164"/>
            <a:ext cy="1200345" cx="1679186"/>
          </a:xfrm>
          <a:prstGeom prst="rect">
            <a:avLst/>
          </a:prstGeom>
          <a:blipFill>
            <a:blip r:embed="rId4"/>
            <a:stretch>
              <a:fillRect/>
            </a:stretch>
          </a:blipFill>
          <a:ln>
            <a:noFill/>
          </a:ln>
        </p:spPr>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6" name="Shape 96"/>
        <p:cNvGrpSpPr/>
        <p:nvPr/>
      </p:nvGrpSpPr>
      <p:grpSpPr>
        <a:xfrm>
          <a:off y="0" x="0"/>
          <a:ext cy="0" cx="0"/>
          <a:chOff y="0" x="0"/>
          <a:chExt cy="0" cx="0"/>
        </a:xfrm>
      </p:grpSpPr>
      <p:sp>
        <p:nvSpPr>
          <p:cNvPr id="97" name="Shape 9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Newsletter </a:t>
            </a:r>
          </a:p>
        </p:txBody>
      </p:sp>
      <p:sp>
        <p:nvSpPr>
          <p:cNvPr id="98" name="Shape 9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Hope you enjoyed our first newsletter :)))</a:t>
            </a:r>
          </a:p>
        </p:txBody>
      </p:sp>
      <p:sp>
        <p:nvSpPr>
          <p:cNvPr id="99" name="Shape 99"/>
          <p:cNvSpPr/>
          <p:nvPr/>
        </p:nvSpPr>
        <p:spPr>
          <a:xfrm>
            <a:off y="2438957" x="563175"/>
            <a:ext cy="4191174" cx="7464824"/>
          </a:xfrm>
          <a:prstGeom prst="rect">
            <a:avLst/>
          </a:prstGeom>
          <a:blipFill>
            <a:blip r:embed="rId3"/>
            <a:stretch>
              <a:fillRect/>
            </a:stretch>
          </a:blipFill>
          <a:ln>
            <a:noFill/>
          </a:ln>
        </p:spPr>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03" name="Shape 103"/>
        <p:cNvGrpSpPr/>
        <p:nvPr/>
      </p:nvGrpSpPr>
      <p:grpSpPr>
        <a:xfrm>
          <a:off y="0" x="0"/>
          <a:ext cy="0" cx="0"/>
          <a:chOff y="0" x="0"/>
          <a:chExt cy="0" cx="0"/>
        </a:xfrm>
      </p:grpSpPr>
      <p:sp>
        <p:nvSpPr>
          <p:cNvPr id="104" name="Shape 10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Tumblr</a:t>
            </a:r>
          </a:p>
        </p:txBody>
      </p:sp>
      <p:sp>
        <p:nvSpPr>
          <p:cNvPr id="105" name="Shape 105"/>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Send pictures to:</a:t>
            </a:r>
          </a:p>
          <a:p>
            <a:r>
              <a:t/>
            </a:r>
          </a:p>
          <a:p>
            <a:pPr rtl="0" lvl="0">
              <a:buNone/>
            </a:pPr>
            <a:r>
              <a:rPr u="sng" b="1" lang="en">
                <a:solidFill>
                  <a:schemeClr val="hlink"/>
                </a:solidFill>
                <a:latin typeface="Ubuntu"/>
                <a:ea typeface="Ubuntu"/>
                <a:cs typeface="Ubuntu"/>
                <a:sym typeface="Ubuntu"/>
                <a:hlinkClick r:id="rId3"/>
              </a:rPr>
              <a:t>will_nguyen2005@yahoo.com</a:t>
            </a:r>
          </a:p>
          <a:p>
            <a:r>
              <a:t/>
            </a:r>
          </a:p>
          <a:p>
            <a:pPr rtl="0" lvl="0">
              <a:spcBef>
                <a:spcPts val="0"/>
              </a:spcBef>
              <a:buNone/>
            </a:pPr>
            <a:r>
              <a:rPr lang="en">
                <a:latin typeface="Ubuntu"/>
                <a:ea typeface="Ubuntu"/>
                <a:cs typeface="Ubuntu"/>
                <a:sym typeface="Ubuntu"/>
              </a:rPr>
              <a:t>Our tumblr is</a:t>
            </a:r>
            <a:r>
              <a:rPr sz="2400" lang="en">
                <a:latin typeface="Ubuntu"/>
                <a:ea typeface="Ubuntu"/>
                <a:cs typeface="Ubuntu"/>
                <a:sym typeface="Ubuntu"/>
              </a:rPr>
              <a:t> </a:t>
            </a:r>
            <a:r>
              <a:rPr u="sng" sz="2400" lang="en">
                <a:solidFill>
                  <a:srgbClr val="6EAC1C"/>
                </a:solidFill>
                <a:latin typeface="Ubuntu"/>
                <a:ea typeface="Ubuntu"/>
                <a:cs typeface="Ubuntu"/>
                <a:sym typeface="Ubuntu"/>
                <a:hlinkClick r:id="rId4"/>
              </a:rPr>
              <a:t>www.apochichapter.tumblr.com</a:t>
            </a:r>
          </a:p>
          <a:p>
            <a:r>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09" name="Shape 109"/>
        <p:cNvGrpSpPr/>
        <p:nvPr/>
      </p:nvGrpSpPr>
      <p:grpSpPr>
        <a:xfrm>
          <a:off y="0" x="0"/>
          <a:ext cy="0" cx="0"/>
          <a:chOff y="0" x="0"/>
          <a:chExt cy="0" cx="0"/>
        </a:xfrm>
      </p:grpSpPr>
      <p:sp>
        <p:nvSpPr>
          <p:cNvPr id="110" name="Shape 110"/>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VPs</a:t>
            </a:r>
          </a:p>
        </p:txBody>
      </p:sp>
      <p:sp>
        <p:nvSpPr>
          <p:cNvPr id="111" name="Shape 111"/>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Vivian Kwan &amp; Sean Tran</a:t>
            </a:r>
          </a:p>
          <a:p>
            <a:pPr rtl="0" lvl="0">
              <a:buNone/>
            </a:pPr>
            <a:r>
              <a:rPr lang="en">
                <a:latin typeface="Ubuntu"/>
                <a:ea typeface="Ubuntu"/>
                <a:cs typeface="Ubuntu"/>
                <a:sym typeface="Ubuntu"/>
              </a:rPr>
              <a:t>membership@apo-x.org</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15" name="Shape 115"/>
        <p:cNvGrpSpPr/>
        <p:nvPr/>
      </p:nvGrpSpPr>
      <p:grpSpPr>
        <a:xfrm>
          <a:off y="0" x="0"/>
          <a:ext cy="0" cx="0"/>
          <a:chOff y="0" x="0"/>
          <a:chExt cy="0" cx="0"/>
        </a:xfrm>
      </p:grpSpPr>
      <p:sp>
        <p:nvSpPr>
          <p:cNvPr id="116" name="Shape 116"/>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Active Contracts</a:t>
            </a:r>
          </a:p>
        </p:txBody>
      </p:sp>
      <p:sp>
        <p:nvSpPr>
          <p:cNvPr id="117" name="Shape 117"/>
          <p:cNvSpPr/>
          <p:nvPr/>
        </p:nvSpPr>
        <p:spPr>
          <a:xfrm>
            <a:off y="3023375" x="3854750"/>
            <a:ext cy="3290649" cx="4422525"/>
          </a:xfrm>
          <a:prstGeom prst="rect">
            <a:avLst/>
          </a:prstGeom>
          <a:blipFill>
            <a:blip r:embed="rId3"/>
            <a:stretch>
              <a:fillRect/>
            </a:stretch>
          </a:blipFill>
          <a:ln>
            <a:noFill/>
          </a:ln>
        </p:spPr>
      </p:sp>
      <p:sp>
        <p:nvSpPr>
          <p:cNvPr id="118" name="Shape 118"/>
          <p:cNvSpPr txBox="1"/>
          <p:nvPr>
            <p:ph idx="1" type="body"/>
          </p:nvPr>
        </p:nvSpPr>
        <p:spPr>
          <a:xfrm>
            <a:off y="1346325"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ARE DUE TODAY! WHATTTTTT?! </a:t>
            </a:r>
          </a:p>
          <a:p>
            <a:pPr rtl="0" lvl="0" indent="-419100" marL="457200">
              <a:buClr>
                <a:schemeClr val="dk1"/>
              </a:buClr>
              <a:buSzPct val="100000"/>
              <a:buFont typeface="Ubuntu"/>
              <a:buAutoNum type="arabicPeriod"/>
            </a:pPr>
            <a:r>
              <a:rPr lang="en">
                <a:latin typeface="Ubuntu"/>
                <a:ea typeface="Ubuntu"/>
                <a:cs typeface="Ubuntu"/>
                <a:sym typeface="Ubuntu"/>
              </a:rPr>
              <a:t>Sign the contract</a:t>
            </a:r>
          </a:p>
          <a:p>
            <a:pPr rtl="0" lvl="0" indent="-419100" marL="457200">
              <a:buClr>
                <a:schemeClr val="dk1"/>
              </a:buClr>
              <a:buSzPct val="100000"/>
              <a:buFont typeface="Ubuntu"/>
              <a:buAutoNum type="arabicPeriod"/>
            </a:pPr>
            <a:r>
              <a:rPr lang="en">
                <a:latin typeface="Ubuntu"/>
                <a:ea typeface="Ubuntu"/>
                <a:cs typeface="Ubuntu"/>
                <a:sym typeface="Ubuntu"/>
              </a:rPr>
              <a:t>Request to be on a committee</a:t>
            </a:r>
          </a:p>
          <a:p>
            <a:pPr rtl="0" lvl="0" indent="-419100" marL="457200">
              <a:buClr>
                <a:schemeClr val="dk1"/>
              </a:buClr>
              <a:buSzPct val="100000"/>
              <a:buFont typeface="Ubuntu"/>
              <a:buAutoNum type="arabicPeriod"/>
            </a:pPr>
            <a:r>
              <a:rPr lang="en">
                <a:latin typeface="Ubuntu"/>
                <a:ea typeface="Ubuntu"/>
                <a:cs typeface="Ubuntu"/>
                <a:sym typeface="Ubuntu"/>
              </a:rPr>
              <a:t>PAY $75</a:t>
            </a:r>
          </a:p>
          <a:p>
            <a:pPr rtl="0" lvl="0" indent="-419100" marL="457200">
              <a:buClr>
                <a:schemeClr val="dk1"/>
              </a:buClr>
              <a:buSzPct val="100000"/>
              <a:buFont typeface="Ubuntu"/>
              <a:buAutoNum type="arabicPeriod"/>
            </a:pPr>
            <a:r>
              <a:rPr lang="en">
                <a:latin typeface="Ubuntu"/>
                <a:ea typeface="Ubuntu"/>
                <a:cs typeface="Ubuntu"/>
                <a:sym typeface="Ubuntu"/>
              </a:rPr>
              <a:t>BEST TERM EVA! </a:t>
            </a:r>
          </a:p>
          <a:p>
            <a:r>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22" name="Shape 122"/>
        <p:cNvGrpSpPr/>
        <p:nvPr/>
      </p:nvGrpSpPr>
      <p:grpSpPr>
        <a:xfrm>
          <a:off y="0" x="0"/>
          <a:ext cy="0" cx="0"/>
          <a:chOff y="0" x="0"/>
          <a:chExt cy="0" cx="0"/>
        </a:xfrm>
      </p:grpSpPr>
      <p:sp>
        <p:nvSpPr>
          <p:cNvPr id="123" name="Shape 12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Campout</a:t>
            </a:r>
          </a:p>
        </p:txBody>
      </p:sp>
      <p:sp>
        <p:nvSpPr>
          <p:cNvPr id="124" name="Shape 12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IS COMING UP! THIS COMING WEEKEND. </a:t>
            </a:r>
          </a:p>
          <a:p>
            <a:pPr rtl="0" lvl="0" indent="-419100" marL="457200">
              <a:buClr>
                <a:schemeClr val="dk1"/>
              </a:buClr>
              <a:buSzPct val="166666"/>
              <a:buFont typeface="Arial"/>
              <a:buChar char="•"/>
            </a:pPr>
            <a:r>
              <a:rPr lang="en">
                <a:latin typeface="Ubuntu"/>
                <a:ea typeface="Ubuntu"/>
                <a:cs typeface="Ubuntu"/>
                <a:sym typeface="Ubuntu"/>
              </a:rPr>
              <a:t>Need drivers please! </a:t>
            </a:r>
          </a:p>
        </p:txBody>
      </p:sp>
      <p:sp>
        <p:nvSpPr>
          <p:cNvPr id="125" name="Shape 125"/>
          <p:cNvSpPr/>
          <p:nvPr/>
        </p:nvSpPr>
        <p:spPr>
          <a:xfrm>
            <a:off y="3010950" x="971837"/>
            <a:ext cy="3556949" cx="7200325"/>
          </a:xfrm>
          <a:prstGeom prst="rect">
            <a:avLst/>
          </a:prstGeom>
          <a:blipFill>
            <a:blip r:embed="rId3"/>
            <a:stretch>
              <a:fillRect/>
            </a:stretch>
          </a:blipFill>
          <a:ln>
            <a:noFill/>
          </a:ln>
        </p:spPr>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29" name="Shape 129"/>
        <p:cNvGrpSpPr/>
        <p:nvPr/>
      </p:nvGrpSpPr>
      <p:grpSpPr>
        <a:xfrm>
          <a:off y="0" x="0"/>
          <a:ext cy="0" cx="0"/>
          <a:chOff y="0" x="0"/>
          <a:chExt cy="0" cx="0"/>
        </a:xfrm>
      </p:grpSpPr>
      <p:sp>
        <p:nvSpPr>
          <p:cNvPr id="130" name="Shape 130"/>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Spirit Committee </a:t>
            </a:r>
          </a:p>
        </p:txBody>
      </p:sp>
      <p:sp>
        <p:nvSpPr>
          <p:cNvPr id="131" name="Shape 131"/>
          <p:cNvSpPr txBox="1"/>
          <p:nvPr>
            <p:ph idx="1" type="body"/>
          </p:nvPr>
        </p:nvSpPr>
        <p:spPr>
          <a:xfrm>
            <a:off y="1600200" x="457200"/>
            <a:ext cy="4967700" cx="8229600"/>
          </a:xfrm>
          <a:prstGeom prst="rect">
            <a:avLst/>
          </a:prstGeom>
        </p:spPr>
        <p:txBody>
          <a:bodyPr bIns="91425" rIns="91425" lIns="91425" tIns="91425" anchor="t" anchorCtr="0">
            <a:noAutofit/>
          </a:bodyPr>
          <a:lstStyle/>
          <a:p>
            <a:pPr>
              <a:buNone/>
            </a:pPr>
            <a:r>
              <a:rPr lang="en">
                <a:latin typeface="Ubuntu"/>
                <a:ea typeface="Ubuntu"/>
                <a:cs typeface="Ubuntu"/>
                <a:sym typeface="Ubuntu"/>
              </a:rPr>
              <a:t>LET’S SEE THAT EDM SPIRIT</a:t>
            </a:r>
          </a:p>
        </p:txBody>
      </p:sp>
      <p:sp>
        <p:nvSpPr>
          <p:cNvPr id="132" name="Shape 132"/>
          <p:cNvSpPr/>
          <p:nvPr/>
        </p:nvSpPr>
        <p:spPr>
          <a:xfrm>
            <a:off y="2449950" x="694725"/>
            <a:ext cy="3839575" cx="7754550"/>
          </a:xfrm>
          <a:prstGeom prst="rect">
            <a:avLst/>
          </a:prstGeom>
          <a:blipFill>
            <a:blip r:embed="rId3"/>
            <a:stretch>
              <a:fillRect/>
            </a:stretch>
          </a:blipFill>
          <a:ln>
            <a:noFill/>
          </a:ln>
        </p:spPr>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36" name="Shape 136"/>
        <p:cNvGrpSpPr/>
        <p:nvPr/>
      </p:nvGrpSpPr>
      <p:grpSpPr>
        <a:xfrm>
          <a:off y="0" x="0"/>
          <a:ext cy="0" cx="0"/>
          <a:chOff y="0" x="0"/>
          <a:chExt cy="0" cx="0"/>
        </a:xfrm>
      </p:grpSpPr>
      <p:sp>
        <p:nvSpPr>
          <p:cNvPr id="137" name="Shape 13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Next week’s theme….</a:t>
            </a:r>
          </a:p>
        </p:txBody>
      </p:sp>
      <p:sp>
        <p:nvSpPr>
          <p:cNvPr id="138" name="Shape 138"/>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42" name="Shape 142"/>
        <p:cNvGrpSpPr/>
        <p:nvPr/>
      </p:nvGrpSpPr>
      <p:grpSpPr>
        <a:xfrm>
          <a:off y="0" x="0"/>
          <a:ext cy="0" cx="0"/>
          <a:chOff y="0" x="0"/>
          <a:chExt cy="0" cx="0"/>
        </a:xfrm>
      </p:grpSpPr>
      <p:sp>
        <p:nvSpPr>
          <p:cNvPr id="143" name="Shape 143"/>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Service VPs</a:t>
            </a:r>
          </a:p>
        </p:txBody>
      </p:sp>
      <p:sp>
        <p:nvSpPr>
          <p:cNvPr id="144" name="Shape 144"/>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Kevin Qiu &amp; Gabrielle Taylor </a:t>
            </a:r>
          </a:p>
          <a:p>
            <a:pPr rtl="0" lvl="0">
              <a:buNone/>
            </a:pPr>
            <a:r>
              <a:rPr lang="en">
                <a:latin typeface="Ubuntu"/>
                <a:ea typeface="Ubuntu"/>
                <a:cs typeface="Ubuntu"/>
                <a:sym typeface="Ubuntu"/>
              </a:rPr>
              <a:t>service@apo-x.org</a:t>
            </a:r>
          </a:p>
        </p:txBody>
      </p:sp>
      <p:sp>
        <p:nvSpPr>
          <p:cNvPr id="145" name="Shape 145"/>
          <p:cNvSpPr txBox="1"/>
          <p:nvPr/>
        </p:nvSpPr>
        <p:spPr>
          <a:xfrm>
            <a:off y="6358600" x="7339575"/>
            <a:ext cy="499500" cx="1632000"/>
          </a:xfrm>
          <a:prstGeom prst="rect">
            <a:avLst/>
          </a:prstGeom>
        </p:spPr>
        <p:txBody>
          <a:bodyPr bIns="91425" rIns="91425" lIns="91425" tIns="91425" anchor="t" anchorCtr="0">
            <a:noAutofit/>
          </a:bodyPr>
          <a:lstStyle/>
          <a:p/>
        </p:txBody>
      </p:sp>
      <p:sp>
        <p:nvSpPr>
          <p:cNvPr id="146" name="Shape 146"/>
          <p:cNvSpPr/>
          <p:nvPr/>
        </p:nvSpPr>
        <p:spPr>
          <a:xfrm>
            <a:off y="5048350" x="-71350"/>
            <a:ext cy="1809749" cx="1962150"/>
          </a:xfrm>
          <a:prstGeom prst="rect">
            <a:avLst/>
          </a:prstGeom>
          <a:blipFill>
            <a:blip r:embed="rId3"/>
            <a:stretch>
              <a:fillRect/>
            </a:stretch>
          </a:blipFill>
        </p:spPr>
      </p:sp>
      <p:sp>
        <p:nvSpPr>
          <p:cNvPr id="147" name="Shape 147"/>
          <p:cNvSpPr txBox="1"/>
          <p:nvPr/>
        </p:nvSpPr>
        <p:spPr>
          <a:xfrm>
            <a:off y="201600" x="633150"/>
            <a:ext cy="3000000" cx="3000000"/>
          </a:xfrm>
          <a:prstGeom prst="rect">
            <a:avLst/>
          </a:prstGeom>
        </p:spPr>
        <p:txBody>
          <a:bodyPr bIns="91425" rIns="91425" lIns="91425" tIns="91425" anchor="ctr" anchorCtr="0">
            <a:noAutofit/>
          </a:bodyPr>
          <a:lstStyle/>
          <a:p/>
        </p:txBody>
      </p:sp>
      <p:sp>
        <p:nvSpPr>
          <p:cNvPr id="148" name="Shape 148"/>
          <p:cNvSpPr txBox="1"/>
          <p:nvPr/>
        </p:nvSpPr>
        <p:spPr>
          <a:xfrm>
            <a:off y="6400900" x="1623100"/>
            <a:ext cy="457200" cx="3657600"/>
          </a:xfrm>
          <a:prstGeom prst="rect">
            <a:avLst/>
          </a:prstGeom>
        </p:spPr>
        <p:txBody>
          <a:bodyPr bIns="91425" rIns="91425" lIns="91425" tIns="91425" anchor="t" anchorCtr="0">
            <a:noAutofit/>
          </a:bodyPr>
          <a:lstStyle/>
          <a:p>
            <a:pPr>
              <a:buNone/>
            </a:pPr>
            <a:r>
              <a:rPr lang="en"/>
              <a:t>that i’m not here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52" name="Shape 152"/>
        <p:cNvGrpSpPr/>
        <p:nvPr/>
      </p:nvGrpSpPr>
      <p:grpSpPr>
        <a:xfrm>
          <a:off y="0" x="0"/>
          <a:ext cy="0" cx="0"/>
          <a:chOff y="0" x="0"/>
          <a:chExt cy="0" cx="0"/>
        </a:xfrm>
      </p:grpSpPr>
      <p:sp>
        <p:nvSpPr>
          <p:cNvPr id="153" name="Shape 15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Upcoming Service</a:t>
            </a:r>
          </a:p>
        </p:txBody>
      </p:sp>
      <p:sp>
        <p:nvSpPr>
          <p:cNvPr id="154" name="Shape 154"/>
          <p:cNvSpPr txBox="1"/>
          <p:nvPr>
            <p:ph idx="1" type="body"/>
          </p:nvPr>
        </p:nvSpPr>
        <p:spPr>
          <a:xfrm>
            <a:off y="1600200" x="457200"/>
            <a:ext cy="4967700" cx="72665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STAR Education Enchanted Hallow’s Eve - if you’re not going to Campout on Sunday</a:t>
            </a:r>
          </a:p>
          <a:p>
            <a:pPr rtl="0" lvl="0" indent="-419100" marL="457200">
              <a:buClr>
                <a:schemeClr val="dk1"/>
              </a:buClr>
              <a:buSzPct val="166666"/>
              <a:buFont typeface="Arial"/>
              <a:buChar char="•"/>
            </a:pPr>
            <a:r>
              <a:rPr lang="en">
                <a:latin typeface="Ubuntu"/>
                <a:ea typeface="Ubuntu"/>
                <a:cs typeface="Ubuntu"/>
                <a:sym typeface="Ubuntu"/>
              </a:rPr>
              <a:t>EnrichLA Gardening -- November 2</a:t>
            </a:r>
          </a:p>
          <a:p>
            <a:pPr rtl="0" lvl="0" indent="-419100" marL="457200">
              <a:buClr>
                <a:schemeClr val="dk1"/>
              </a:buClr>
              <a:buSzPct val="166666"/>
              <a:buFont typeface="Arial"/>
              <a:buChar char="•"/>
            </a:pPr>
            <a:r>
              <a:rPr lang="en">
                <a:latin typeface="Ubuntu"/>
                <a:ea typeface="Ubuntu"/>
                <a:cs typeface="Ubuntu"/>
                <a:sym typeface="Ubuntu"/>
              </a:rPr>
              <a:t>Light the Night Walk - November 2</a:t>
            </a:r>
          </a:p>
          <a:p>
            <a:r>
              <a:t/>
            </a:r>
          </a:p>
          <a:p>
            <a:pPr rtl="0" lvl="0" indent="-419100" marL="457200">
              <a:buClr>
                <a:schemeClr val="dk1"/>
              </a:buClr>
              <a:buSzPct val="166666"/>
              <a:buFont typeface="Arial"/>
              <a:buChar char="•"/>
            </a:pPr>
            <a:r>
              <a:rPr lang="en">
                <a:latin typeface="Ubuntu"/>
                <a:ea typeface="Ubuntu"/>
                <a:cs typeface="Ubuntu"/>
                <a:sym typeface="Ubuntu"/>
              </a:rPr>
              <a:t>Stone Creek Restoration with CIRCLE K - November 16 </a:t>
            </a:r>
          </a:p>
        </p:txBody>
      </p:sp>
      <p:sp>
        <p:nvSpPr>
          <p:cNvPr id="155" name="Shape 155"/>
          <p:cNvSpPr/>
          <p:nvPr/>
        </p:nvSpPr>
        <p:spPr>
          <a:xfrm>
            <a:off y="4588420" x="7723796"/>
            <a:ext cy="2269574" cx="1420200"/>
          </a:xfrm>
          <a:prstGeom prst="rect">
            <a:avLst/>
          </a:prstGeom>
          <a:blipFill>
            <a:blip r:embed="rId3"/>
            <a:stretch>
              <a:fillRect/>
            </a:stretch>
          </a:blipFill>
        </p:spPr>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59" name="Shape 159"/>
        <p:cNvGrpSpPr/>
        <p:nvPr/>
      </p:nvGrpSpPr>
      <p:grpSpPr>
        <a:xfrm>
          <a:off y="0" x="0"/>
          <a:ext cy="0" cx="0"/>
          <a:chOff y="0" x="0"/>
          <a:chExt cy="0" cx="0"/>
        </a:xfrm>
      </p:grpSpPr>
      <p:sp>
        <p:nvSpPr>
          <p:cNvPr id="160" name="Shape 160"/>
          <p:cNvSpPr txBox="1"/>
          <p:nvPr>
            <p:ph type="ctrTitle"/>
          </p:nvPr>
        </p:nvSpPr>
        <p:spPr>
          <a:xfrm>
            <a:off y="2258715"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161" name="Shape 161"/>
          <p:cNvSpPr txBox="1"/>
          <p:nvPr>
            <p:ph idx="1" type="subTitle"/>
          </p:nvPr>
        </p:nvSpPr>
        <p:spPr>
          <a:xfrm>
            <a:off y="4069301"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Hamilton Luu &amp; David Yuan</a:t>
            </a:r>
          </a:p>
          <a:p>
            <a:pPr rtl="0" lvl="0">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6" name="Shape 46"/>
        <p:cNvGrpSpPr/>
        <p:nvPr/>
      </p:nvGrpSpPr>
      <p:grpSpPr>
        <a:xfrm>
          <a:off y="0" x="0"/>
          <a:ext cy="0" cx="0"/>
          <a:chOff y="0" x="0"/>
          <a:chExt cy="0" cx="0"/>
        </a:xfrm>
      </p:grpSpPr>
      <p:sp>
        <p:nvSpPr>
          <p:cNvPr id="47" name="Shape 47"/>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Agenda</a:t>
            </a:r>
          </a:p>
        </p:txBody>
      </p:sp>
      <p:sp>
        <p:nvSpPr>
          <p:cNvPr id="48" name="Shape 4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Chapter Business</a:t>
            </a:r>
          </a:p>
          <a:p>
            <a:pPr rtl="0" lvl="0">
              <a:buNone/>
            </a:pPr>
            <a:r>
              <a:rPr lang="en">
                <a:latin typeface="Ubuntu"/>
                <a:ea typeface="Ubuntu"/>
                <a:cs typeface="Ubuntu"/>
                <a:sym typeface="Ubuntu"/>
              </a:rPr>
              <a:t>	a. Alpha Kappa Budget</a:t>
            </a:r>
          </a:p>
          <a:p>
            <a:pPr>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65" name="Shape 165"/>
        <p:cNvGrpSpPr/>
        <p:nvPr/>
      </p:nvGrpSpPr>
      <p:grpSpPr>
        <a:xfrm>
          <a:off y="0" x="0"/>
          <a:ext cy="0" cx="0"/>
          <a:chOff y="0" x="0"/>
          <a:chExt cy="0" cx="0"/>
        </a:xfrm>
      </p:grpSpPr>
      <p:sp>
        <p:nvSpPr>
          <p:cNvPr id="166" name="Shape 166"/>
          <p:cNvSpPr txBox="1"/>
          <p:nvPr>
            <p:ph type="title"/>
          </p:nvPr>
        </p:nvSpPr>
        <p:spPr>
          <a:xfrm>
            <a:off y="274637" x="457200"/>
            <a:ext cy="1143000" cx="8229600"/>
          </a:xfrm>
          <a:prstGeom prst="rect">
            <a:avLst/>
          </a:prstGeom>
        </p:spPr>
        <p:txBody>
          <a:bodyPr bIns="91425" rIns="91425" lIns="91425" tIns="91425" anchor="ctr" anchorCtr="0">
            <a:noAutofit/>
          </a:bodyPr>
          <a:lstStyle/>
          <a:p/>
        </p:txBody>
      </p:sp>
      <p:sp>
        <p:nvSpPr>
          <p:cNvPr id="167" name="Shape 167"/>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Mission 2 Toast Song</a:t>
            </a:r>
          </a:p>
          <a:p>
            <a:pPr rtl="0" lvl="0" indent="-419100" marL="457200">
              <a:buClr>
                <a:schemeClr val="dk1"/>
              </a:buClr>
              <a:buSzPct val="166666"/>
              <a:buFont typeface="Arial"/>
              <a:buChar char="•"/>
            </a:pPr>
            <a:r>
              <a:rPr lang="en">
                <a:latin typeface="Ubuntu"/>
                <a:ea typeface="Ubuntu"/>
                <a:cs typeface="Ubuntu"/>
                <a:sym typeface="Ubuntu"/>
              </a:rPr>
              <a:t>Mission 3: Music Video due at CM 5</a:t>
            </a:r>
          </a:p>
          <a:p>
            <a:pPr rtl="0" lvl="0" indent="-419100" marL="457200">
              <a:buClr>
                <a:schemeClr val="dk1"/>
              </a:buClr>
              <a:buSzPct val="166666"/>
              <a:buFont typeface="Arial"/>
              <a:buChar char="•"/>
            </a:pPr>
            <a:r>
              <a:rPr lang="en">
                <a:latin typeface="Ubuntu"/>
                <a:ea typeface="Ubuntu"/>
                <a:cs typeface="Ubuntu"/>
                <a:sym typeface="Ubuntu"/>
              </a:rPr>
              <a:t>Interviews: 20 Actives</a:t>
            </a:r>
          </a:p>
          <a:p>
            <a:pPr rtl="0" lvl="0" indent="-419100" marL="457200">
              <a:buClr>
                <a:schemeClr val="dk1"/>
              </a:buClr>
              <a:buSzPct val="166666"/>
              <a:buFont typeface="Arial"/>
              <a:buChar char="•"/>
            </a:pPr>
            <a:r>
              <a:rPr lang="en">
                <a:latin typeface="Ubuntu"/>
                <a:ea typeface="Ubuntu"/>
                <a:cs typeface="Ubuntu"/>
                <a:sym typeface="Ubuntu"/>
              </a:rPr>
              <a:t>Quiz: Chairing Guidelines, symbols, Objectives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1" name="Shape 171"/>
        <p:cNvGrpSpPr/>
        <p:nvPr/>
      </p:nvGrpSpPr>
      <p:grpSpPr>
        <a:xfrm>
          <a:off y="0" x="0"/>
          <a:ext cy="0" cx="0"/>
          <a:chOff y="0" x="0"/>
          <a:chExt cy="0" cx="0"/>
        </a:xfrm>
      </p:grpSpPr>
      <p:sp>
        <p:nvSpPr>
          <p:cNvPr id="172" name="Shape 172"/>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Campout</a:t>
            </a:r>
          </a:p>
        </p:txBody>
      </p:sp>
      <p:sp>
        <p:nvSpPr>
          <p:cNvPr id="173" name="Shape 173"/>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Friday-Sunday</a:t>
            </a:r>
          </a:p>
          <a:p>
            <a:pPr rtl="0" lvl="0" indent="-419100" marL="457200">
              <a:buClr>
                <a:schemeClr val="dk1"/>
              </a:buClr>
              <a:buSzPct val="166666"/>
              <a:buFont typeface="Arial"/>
              <a:buChar char="•"/>
            </a:pPr>
            <a:r>
              <a:rPr lang="en">
                <a:latin typeface="Ubuntu"/>
                <a:ea typeface="Ubuntu"/>
                <a:cs typeface="Ubuntu"/>
                <a:sym typeface="Ubuntu"/>
              </a:rPr>
              <a:t>Coulter Group Campgrounds Site 001 (Los Angeles National Forest)</a:t>
            </a:r>
          </a:p>
          <a:p>
            <a:pPr rtl="0" lvl="0" indent="-419100" marL="457200">
              <a:buClr>
                <a:schemeClr val="dk1"/>
              </a:buClr>
              <a:buSzPct val="166666"/>
              <a:buFont typeface="Arial"/>
              <a:buChar char="•"/>
            </a:pPr>
            <a:r>
              <a:rPr lang="en">
                <a:latin typeface="Ubuntu"/>
                <a:ea typeface="Ubuntu"/>
                <a:cs typeface="Ubuntu"/>
                <a:sym typeface="Ubuntu"/>
              </a:rPr>
              <a:t>WE NEED DRIVERS FOR SATURDAY/SUNDAY</a:t>
            </a:r>
          </a:p>
          <a:p>
            <a:pPr rtl="0" lvl="0" indent="-419100" marL="457200">
              <a:buClr>
                <a:schemeClr val="dk1"/>
              </a:buClr>
              <a:buSzPct val="166666"/>
              <a:buFont typeface="Arial"/>
              <a:buChar char="•"/>
            </a:pPr>
            <a:r>
              <a:rPr lang="en">
                <a:latin typeface="Ubuntu"/>
                <a:ea typeface="Ubuntu"/>
                <a:cs typeface="Ubuntu"/>
                <a:sym typeface="Ubuntu"/>
              </a:rPr>
              <a:t>Saturday is a good opportunity to meet pledges and bond with your brothers</a:t>
            </a:r>
          </a:p>
          <a:p>
            <a:pPr rtl="0" lvl="1" indent="-381000" marL="914400">
              <a:buClr>
                <a:schemeClr val="dk1"/>
              </a:buClr>
              <a:buSzPct val="80000"/>
              <a:buFont typeface="Courier New"/>
              <a:buChar char="o"/>
            </a:pPr>
            <a:r>
              <a:rPr lang="en">
                <a:latin typeface="Ubuntu"/>
                <a:ea typeface="Ubuntu"/>
                <a:cs typeface="Ubuntu"/>
                <a:sym typeface="Ubuntu"/>
              </a:rPr>
              <a:t>Big/Lil?</a:t>
            </a:r>
          </a:p>
          <a:p>
            <a:pPr rtl="0" lvl="0" indent="-419100" marL="457200">
              <a:buClr>
                <a:schemeClr val="dk1"/>
              </a:buClr>
              <a:buSzPct val="166666"/>
              <a:buFont typeface="Arial"/>
              <a:buChar char="•"/>
            </a:pPr>
            <a:r>
              <a:rPr lang="en">
                <a:latin typeface="Ubuntu"/>
                <a:ea typeface="Ubuntu"/>
                <a:cs typeface="Ubuntu"/>
                <a:sym typeface="Ubuntu"/>
              </a:rPr>
              <a:t>Active Activities start at 10:00 A.M. on Saturday</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7" name="Shape 177"/>
        <p:cNvGrpSpPr/>
        <p:nvPr/>
      </p:nvGrpSpPr>
      <p:grpSpPr>
        <a:xfrm>
          <a:off y="0" x="0"/>
          <a:ext cy="0" cx="0"/>
          <a:chOff y="0" x="0"/>
          <a:chExt cy="0" cx="0"/>
        </a:xfrm>
      </p:grpSpPr>
      <p:sp>
        <p:nvSpPr>
          <p:cNvPr id="178" name="Shape 178"/>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Finance VPs</a:t>
            </a:r>
          </a:p>
        </p:txBody>
      </p:sp>
      <p:sp>
        <p:nvSpPr>
          <p:cNvPr id="179" name="Shape 179"/>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Alejandra Chavez &amp; Raymond Mai </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83" name="Shape 183"/>
        <p:cNvGrpSpPr/>
        <p:nvPr/>
      </p:nvGrpSpPr>
      <p:grpSpPr>
        <a:xfrm>
          <a:off y="0" x="0"/>
          <a:ext cy="0" cx="0"/>
          <a:chOff y="0" x="0"/>
          <a:chExt cy="0" cx="0"/>
        </a:xfrm>
      </p:grpSpPr>
      <p:sp>
        <p:nvSpPr>
          <p:cNvPr id="184" name="Shape 18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Dues</a:t>
            </a:r>
          </a:p>
        </p:txBody>
      </p:sp>
      <p:sp>
        <p:nvSpPr>
          <p:cNvPr id="185" name="Shape 185"/>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ACTIVES PAY DUES BY TODAY</a:t>
            </a:r>
          </a:p>
          <a:p>
            <a:pPr rtl="0" lvl="0" indent="-419100" marL="457200">
              <a:buClr>
                <a:schemeClr val="dk1"/>
              </a:buClr>
              <a:buSzPct val="166666"/>
              <a:buFont typeface="Arial"/>
              <a:buChar char="•"/>
            </a:pPr>
            <a:r>
              <a:rPr lang="en">
                <a:latin typeface="Ubuntu"/>
                <a:ea typeface="Ubuntu"/>
                <a:cs typeface="Ubuntu"/>
                <a:sym typeface="Ubuntu"/>
              </a:rPr>
              <a:t>PLEDGES ON PAYMENT PLAN PAY 2ND INSTALLMENT TODAY</a:t>
            </a:r>
          </a:p>
          <a:p>
            <a:pPr rtl="0" lvl="0" indent="-419100" marL="457200">
              <a:buClr>
                <a:schemeClr val="dk1"/>
              </a:buClr>
              <a:buSzPct val="166666"/>
              <a:buFont typeface="Arial"/>
              <a:buChar char="•"/>
            </a:pPr>
            <a:r>
              <a:rPr lang="en">
                <a:latin typeface="Ubuntu"/>
                <a:ea typeface="Ubuntu"/>
                <a:cs typeface="Ubuntu"/>
                <a:sym typeface="Ubuntu"/>
              </a:rPr>
              <a:t>BY CASH OR CHECK</a:t>
            </a:r>
          </a:p>
        </p:txBody>
      </p:sp>
      <p:sp>
        <p:nvSpPr>
          <p:cNvPr id="186" name="Shape 186"/>
          <p:cNvSpPr/>
          <p:nvPr/>
        </p:nvSpPr>
        <p:spPr>
          <a:xfrm>
            <a:off y="3849125" x="1312112"/>
            <a:ext cy="2718774" cx="6519775"/>
          </a:xfrm>
          <a:prstGeom prst="rect">
            <a:avLst/>
          </a:prstGeom>
          <a:blipFill>
            <a:blip r:embed="rId3"/>
            <a:stretch>
              <a:fillRect/>
            </a:stretch>
          </a:blipFill>
          <a:ln>
            <a:noFill/>
          </a:ln>
        </p:spPr>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90" name="Shape 190"/>
        <p:cNvGrpSpPr/>
        <p:nvPr/>
      </p:nvGrpSpPr>
      <p:grpSpPr>
        <a:xfrm>
          <a:off y="0" x="0"/>
          <a:ext cy="0" cx="0"/>
          <a:chOff y="0" x="0"/>
          <a:chExt cy="0" cx="0"/>
        </a:xfrm>
      </p:grpSpPr>
      <p:sp>
        <p:nvSpPr>
          <p:cNvPr id="191" name="Shape 191"/>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sz="4400" lang="en">
                <a:latin typeface="Ubuntu"/>
                <a:ea typeface="Ubuntu"/>
                <a:cs typeface="Ubuntu"/>
                <a:sym typeface="Ubuntu"/>
              </a:rPr>
              <a:t>Campout Gas Reimbursements</a:t>
            </a:r>
          </a:p>
        </p:txBody>
      </p:sp>
      <p:sp>
        <p:nvSpPr>
          <p:cNvPr id="192" name="Shape 192"/>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sz="2500" lang="en">
                <a:latin typeface="Ubuntu"/>
                <a:ea typeface="Ubuntu"/>
                <a:cs typeface="Ubuntu"/>
                <a:sym typeface="Ubuntu"/>
              </a:rPr>
              <a:t>All Alumni/Actives/Pledges will be reimbursed at a rate of $0.21</a:t>
            </a:r>
          </a:p>
          <a:p>
            <a:pPr rtl="0" lvl="0" indent="-387350" marL="457200">
              <a:buClr>
                <a:schemeClr val="dk1"/>
              </a:buClr>
              <a:buSzPct val="166666"/>
              <a:buFont typeface="Arial"/>
              <a:buChar char="•"/>
            </a:pPr>
            <a:r>
              <a:rPr sz="2500" lang="en">
                <a:latin typeface="Ubuntu"/>
                <a:ea typeface="Ubuntu"/>
                <a:cs typeface="Ubuntu"/>
                <a:sym typeface="Ubuntu"/>
              </a:rPr>
              <a:t>Qualification for reimbursement: Minimum of 2 alumni/good standing actives/pledges in the vehicle (Miles used to shuttle people will count)</a:t>
            </a:r>
          </a:p>
        </p:txBody>
      </p:sp>
      <p:sp>
        <p:nvSpPr>
          <p:cNvPr id="193" name="Shape 193"/>
          <p:cNvSpPr/>
          <p:nvPr/>
        </p:nvSpPr>
        <p:spPr>
          <a:xfrm>
            <a:off y="3720175" x="2038087"/>
            <a:ext cy="2847724" cx="5067824"/>
          </a:xfrm>
          <a:prstGeom prst="rect">
            <a:avLst/>
          </a:prstGeom>
          <a:blipFill>
            <a:blip r:embed="rId3"/>
            <a:stretch>
              <a:fillRect/>
            </a:stretch>
          </a:blipFill>
          <a:ln>
            <a:noFill/>
          </a:ln>
        </p:spPr>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97" name="Shape 197"/>
        <p:cNvGrpSpPr/>
        <p:nvPr/>
      </p:nvGrpSpPr>
      <p:grpSpPr>
        <a:xfrm>
          <a:off y="0" x="0"/>
          <a:ext cy="0" cx="0"/>
          <a:chOff y="0" x="0"/>
          <a:chExt cy="0" cx="0"/>
        </a:xfrm>
      </p:grpSpPr>
      <p:sp>
        <p:nvSpPr>
          <p:cNvPr id="198" name="Shape 198"/>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Fundraisers!</a:t>
            </a:r>
          </a:p>
        </p:txBody>
      </p:sp>
      <p:sp>
        <p:nvSpPr>
          <p:cNvPr id="199" name="Shape 199"/>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Fundraisers</a:t>
            </a:r>
          </a:p>
          <a:p>
            <a:pPr rtl="0" lvl="1" indent="-381000" marL="914400">
              <a:buClr>
                <a:schemeClr val="dk1"/>
              </a:buClr>
              <a:buSzPct val="80000"/>
              <a:buFont typeface="Courier New"/>
              <a:buChar char="o"/>
            </a:pPr>
            <a:r>
              <a:rPr lang="en">
                <a:latin typeface="Ubuntu"/>
                <a:ea typeface="Ubuntu"/>
                <a:cs typeface="Ubuntu"/>
                <a:sym typeface="Ubuntu"/>
              </a:rPr>
              <a:t>BJs and Veggie Grill Fundraisers</a:t>
            </a:r>
          </a:p>
          <a:p>
            <a:pPr rtl="0" lvl="1" indent="-381000" marL="914400">
              <a:buClr>
                <a:schemeClr val="dk1"/>
              </a:buClr>
              <a:buSzPct val="80000"/>
              <a:buFont typeface="Courier New"/>
              <a:buChar char="o"/>
            </a:pPr>
            <a:r>
              <a:rPr lang="en">
                <a:latin typeface="Ubuntu"/>
                <a:ea typeface="Ubuntu"/>
                <a:cs typeface="Ubuntu"/>
                <a:sym typeface="Ubuntu"/>
              </a:rPr>
              <a:t>TV Taping for Tuesday, payout $25, 5 min  </a:t>
            </a:r>
          </a:p>
          <a:p>
            <a:pPr rtl="0" lvl="0" indent="-419100" marL="457200">
              <a:buClr>
                <a:schemeClr val="dk1"/>
              </a:buClr>
              <a:buSzPct val="166666"/>
              <a:buFont typeface="Arial"/>
              <a:buChar char="•"/>
            </a:pPr>
            <a:r>
              <a:rPr lang="en">
                <a:latin typeface="Ubuntu"/>
                <a:ea typeface="Ubuntu"/>
                <a:cs typeface="Ubuntu"/>
                <a:sym typeface="Ubuntu"/>
              </a:rPr>
              <a:t>Contact Alejandra for questions/concerns/suggestions on fundraisers:</a:t>
            </a:r>
          </a:p>
          <a:p>
            <a:pPr rtl="0" lvl="1" indent="-381000" marL="914400">
              <a:spcBef>
                <a:spcPts val="600"/>
              </a:spcBef>
              <a:buClr>
                <a:schemeClr val="dk1"/>
              </a:buClr>
              <a:buSzPct val="80000"/>
              <a:buFont typeface="Courier New"/>
              <a:buChar char="o"/>
            </a:pPr>
            <a:r>
              <a:rPr lang="en">
                <a:latin typeface="Ubuntu"/>
                <a:ea typeface="Ubuntu"/>
                <a:cs typeface="Ubuntu"/>
                <a:sym typeface="Ubuntu"/>
              </a:rPr>
              <a:t>Text: (562)316-7908 </a:t>
            </a:r>
          </a:p>
          <a:p>
            <a:pPr rtl="0" lvl="1" indent="-381000" marL="914400">
              <a:spcBef>
                <a:spcPts val="600"/>
              </a:spcBef>
              <a:buClr>
                <a:schemeClr val="dk1"/>
              </a:buClr>
              <a:buSzPct val="80000"/>
              <a:buFont typeface="Courier New"/>
              <a:buChar char="o"/>
            </a:pPr>
            <a:r>
              <a:rPr lang="en">
                <a:latin typeface="Ubuntu"/>
                <a:ea typeface="Ubuntu"/>
                <a:cs typeface="Ubuntu"/>
                <a:sym typeface="Ubuntu"/>
              </a:rPr>
              <a:t>Email: </a:t>
            </a:r>
            <a:r>
              <a:rPr u="sng" lang="en">
                <a:solidFill>
                  <a:schemeClr val="hlink"/>
                </a:solidFill>
                <a:latin typeface="Ubuntu"/>
                <a:ea typeface="Ubuntu"/>
                <a:cs typeface="Ubuntu"/>
                <a:sym typeface="Ubuntu"/>
                <a:hlinkClick r:id="rId3"/>
              </a:rPr>
              <a:t>alejandrac@g.ucla.edu</a:t>
            </a:r>
            <a:r>
              <a:rPr lang="en">
                <a:latin typeface="Ubuntu"/>
                <a:ea typeface="Ubuntu"/>
                <a:cs typeface="Ubuntu"/>
                <a:sym typeface="Ubuntu"/>
              </a:rPr>
              <a:t> or </a:t>
            </a:r>
            <a:r>
              <a:rPr u="sng" lang="en">
                <a:solidFill>
                  <a:schemeClr val="hlink"/>
                </a:solidFill>
                <a:latin typeface="Ubuntu"/>
                <a:ea typeface="Ubuntu"/>
                <a:cs typeface="Ubuntu"/>
                <a:sym typeface="Ubuntu"/>
                <a:hlinkClick r:id="rId4"/>
              </a:rPr>
              <a:t>ialejandrachavez@gmail.com</a:t>
            </a:r>
          </a:p>
          <a:p>
            <a:pPr rtl="0" lvl="2" indent="-381000" marL="1371600">
              <a:spcBef>
                <a:spcPts val="600"/>
              </a:spcBef>
              <a:buClr>
                <a:schemeClr val="dk1"/>
              </a:buClr>
              <a:buSzPct val="80000"/>
              <a:buFont typeface="Wingdings"/>
              <a:buChar char="§"/>
            </a:pPr>
            <a:r>
              <a:rPr lang="en">
                <a:latin typeface="Ubuntu"/>
                <a:ea typeface="Ubuntu"/>
                <a:cs typeface="Ubuntu"/>
                <a:sym typeface="Ubuntu"/>
              </a:rPr>
              <a:t>PLEASE! include your name</a:t>
            </a:r>
          </a:p>
          <a:p>
            <a:r>
              <a:t/>
            </a:r>
          </a:p>
          <a:p>
            <a:r>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03" name="Shape 203"/>
        <p:cNvGrpSpPr/>
        <p:nvPr/>
      </p:nvGrpSpPr>
      <p:grpSpPr>
        <a:xfrm>
          <a:off y="0" x="0"/>
          <a:ext cy="0" cx="0"/>
          <a:chOff y="0" x="0"/>
          <a:chExt cy="0" cx="0"/>
        </a:xfrm>
      </p:grpSpPr>
      <p:sp>
        <p:nvSpPr>
          <p:cNvPr id="204" name="Shape 20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Have a Swag’d Up Week, Bro</a:t>
            </a:r>
          </a:p>
        </p:txBody>
      </p:sp>
      <p:sp>
        <p:nvSpPr>
          <p:cNvPr id="205" name="Shape 205"/>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
        <p:nvSpPr>
          <p:cNvPr id="206" name="Shape 206"/>
          <p:cNvSpPr/>
          <p:nvPr/>
        </p:nvSpPr>
        <p:spPr>
          <a:xfrm>
            <a:off y="1600200" x="1327125"/>
            <a:ext cy="4967700" cx="6703574"/>
          </a:xfrm>
          <a:prstGeom prst="rect">
            <a:avLst/>
          </a:prstGeom>
          <a:blipFill>
            <a:blip r:embed="rId3"/>
            <a:stretch>
              <a:fillRect/>
            </a:stretch>
          </a:blipFill>
          <a:ln>
            <a:noFill/>
          </a:ln>
        </p:spPr>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10" name="Shape 210"/>
        <p:cNvGrpSpPr/>
        <p:nvPr/>
      </p:nvGrpSpPr>
      <p:grpSpPr>
        <a:xfrm>
          <a:off y="0" x="0"/>
          <a:ext cy="0" cx="0"/>
          <a:chOff y="0" x="0"/>
          <a:chExt cy="0" cx="0"/>
        </a:xfrm>
      </p:grpSpPr>
      <p:sp>
        <p:nvSpPr>
          <p:cNvPr id="211" name="Shape 211"/>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212" name="Shape 212"/>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Cui &amp; Kevin Quizon</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16" name="Shape 216"/>
        <p:cNvGrpSpPr/>
        <p:nvPr/>
      </p:nvGrpSpPr>
      <p:grpSpPr>
        <a:xfrm>
          <a:off y="0" x="0"/>
          <a:ext cy="0" cx="0"/>
          <a:chOff y="0" x="0"/>
          <a:chExt cy="0" cx="0"/>
        </a:xfrm>
      </p:grpSpPr>
      <p:sp>
        <p:nvSpPr>
          <p:cNvPr id="217" name="Shape 21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Secret Brother</a:t>
            </a:r>
          </a:p>
        </p:txBody>
      </p:sp>
      <p:sp>
        <p:nvSpPr>
          <p:cNvPr id="218" name="Shape 21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Turn in your presents to us or Secret Brother Committee (Nicola &amp; Cindy) by CM4! </a:t>
            </a:r>
          </a:p>
          <a:p>
            <a:r>
              <a:t/>
            </a:r>
          </a:p>
          <a:p>
            <a:r>
              <a:t/>
            </a:r>
          </a:p>
        </p:txBody>
      </p:sp>
      <p:sp>
        <p:nvSpPr>
          <p:cNvPr id="219" name="Shape 219"/>
          <p:cNvSpPr/>
          <p:nvPr/>
        </p:nvSpPr>
        <p:spPr>
          <a:xfrm>
            <a:off y="3253979" x="1994325"/>
            <a:ext cy="2773350" cx="5310574"/>
          </a:xfrm>
          <a:prstGeom prst="rect">
            <a:avLst/>
          </a:prstGeom>
          <a:blipFill>
            <a:blip r:embed="rId3"/>
            <a:stretch>
              <a:fillRect/>
            </a:stretch>
          </a:blipFill>
          <a:ln>
            <a:noFill/>
          </a:ln>
        </p:spPr>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23" name="Shape 223"/>
        <p:cNvGrpSpPr/>
        <p:nvPr/>
      </p:nvGrpSpPr>
      <p:grpSpPr>
        <a:xfrm>
          <a:off y="0" x="0"/>
          <a:ext cy="0" cx="0"/>
          <a:chOff y="0" x="0"/>
          <a:chExt cy="0" cx="0"/>
        </a:xfrm>
      </p:grpSpPr>
      <p:sp>
        <p:nvSpPr>
          <p:cNvPr id="224" name="Shape 22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LGN</a:t>
            </a:r>
          </a:p>
        </p:txBody>
      </p:sp>
      <p:sp>
        <p:nvSpPr>
          <p:cNvPr id="225" name="Shape 225"/>
          <p:cNvSpPr/>
          <p:nvPr/>
        </p:nvSpPr>
        <p:spPr>
          <a:xfrm>
            <a:off y="3836475" x="2179900"/>
            <a:ext cy="2811650" cx="4416474"/>
          </a:xfrm>
          <a:prstGeom prst="rect">
            <a:avLst/>
          </a:prstGeom>
          <a:blipFill>
            <a:blip r:embed="rId3"/>
            <a:stretch>
              <a:fillRect/>
            </a:stretch>
          </a:blipFill>
        </p:spPr>
      </p:sp>
      <p:sp>
        <p:nvSpPr>
          <p:cNvPr id="226" name="Shape 226"/>
          <p:cNvSpPr txBox="1"/>
          <p:nvPr/>
        </p:nvSpPr>
        <p:spPr>
          <a:xfrm>
            <a:off y="1417650" x="261375"/>
            <a:ext cy="4486799" cx="7998599"/>
          </a:xfrm>
          <a:prstGeom prst="rect">
            <a:avLst/>
          </a:prstGeom>
        </p:spPr>
        <p:txBody>
          <a:bodyPr bIns="91425" rIns="91425" lIns="91425" tIns="91425" anchor="t" anchorCtr="0">
            <a:noAutofit/>
          </a:bodyPr>
          <a:lstStyle/>
          <a:p>
            <a:pPr algn="ctr" rtl="0" lvl="0" indent="457200">
              <a:buNone/>
            </a:pPr>
            <a:r>
              <a:rPr b="1" sz="3600" lang="en">
                <a:latin typeface="Ubuntu"/>
                <a:ea typeface="Ubuntu"/>
                <a:cs typeface="Ubuntu"/>
                <a:sym typeface="Ubuntu"/>
              </a:rPr>
              <a:t>The Dragon Restaurant 10/22</a:t>
            </a:r>
          </a:p>
          <a:p>
            <a:pPr rtl="0" lvl="0" indent="-419100" marL="457200">
              <a:buClr>
                <a:srgbClr val="000000"/>
              </a:buClr>
              <a:buSzPct val="100000"/>
              <a:buFont typeface="Ubuntu"/>
              <a:buChar char="●"/>
            </a:pPr>
            <a:r>
              <a:rPr b="1" sz="3000" lang="en">
                <a:latin typeface="Ubuntu"/>
                <a:ea typeface="Ubuntu"/>
                <a:cs typeface="Ubuntu"/>
                <a:sym typeface="Ubuntu"/>
              </a:rPr>
              <a:t>$21.00</a:t>
            </a:r>
            <a:r>
              <a:rPr sz="3000" lang="en">
                <a:latin typeface="Ubuntu"/>
                <a:ea typeface="Ubuntu"/>
                <a:cs typeface="Ubuntu"/>
                <a:sym typeface="Ubuntu"/>
              </a:rPr>
              <a:t> for first 100 good standing associates, alumni and pledges. </a:t>
            </a:r>
          </a:p>
          <a:p>
            <a:pPr rtl="0" lvl="0" indent="-419100" marL="457200">
              <a:buClr>
                <a:srgbClr val="000000"/>
              </a:buClr>
              <a:buSzPct val="100000"/>
              <a:buFont typeface="Ubuntu"/>
              <a:buChar char="●"/>
            </a:pPr>
            <a:r>
              <a:rPr b="1" sz="3000" lang="en">
                <a:latin typeface="Ubuntu"/>
                <a:ea typeface="Ubuntu"/>
                <a:cs typeface="Ubuntu"/>
                <a:sym typeface="Ubuntu"/>
              </a:rPr>
              <a:t>$25.00</a:t>
            </a:r>
            <a:r>
              <a:rPr sz="3000" lang="en">
                <a:latin typeface="Ubuntu"/>
                <a:ea typeface="Ubuntu"/>
                <a:cs typeface="Ubuntu"/>
                <a:sym typeface="Ubuntu"/>
              </a:rPr>
              <a:t> for after 100 and bad standing actives</a:t>
            </a:r>
          </a:p>
          <a:p>
            <a:r>
              <a:t/>
            </a:r>
          </a:p>
        </p:txBody>
      </p:sp>
      <p:sp>
        <p:nvSpPr>
          <p:cNvPr id="227" name="Shape 227"/>
          <p:cNvSpPr txBox="1"/>
          <p:nvPr/>
        </p:nvSpPr>
        <p:spPr>
          <a:xfrm>
            <a:off y="3990125" x="5381575"/>
            <a:ext cy="2657999" cx="3494699"/>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2" name="Shape 52"/>
        <p:cNvGrpSpPr/>
        <p:nvPr/>
      </p:nvGrpSpPr>
      <p:grpSpPr>
        <a:xfrm>
          <a:off y="0" x="0"/>
          <a:ext cy="0" cx="0"/>
          <a:chOff y="0" x="0"/>
          <a:chExt cy="0" cx="0"/>
        </a:xfrm>
      </p:grpSpPr>
      <p:sp>
        <p:nvSpPr>
          <p:cNvPr id="53" name="Shape 53"/>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President</a:t>
            </a:r>
          </a:p>
        </p:txBody>
      </p:sp>
      <p:sp>
        <p:nvSpPr>
          <p:cNvPr id="54" name="Shape 54"/>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Holly Fuong</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31" name="Shape 231"/>
        <p:cNvGrpSpPr/>
        <p:nvPr/>
      </p:nvGrpSpPr>
      <p:grpSpPr>
        <a:xfrm>
          <a:off y="0" x="0"/>
          <a:ext cy="0" cx="0"/>
          <a:chOff y="0" x="0"/>
          <a:chExt cy="0" cx="0"/>
        </a:xfrm>
      </p:grpSpPr>
      <p:sp>
        <p:nvSpPr>
          <p:cNvPr id="232" name="Shape 23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LGN Talent Show!</a:t>
            </a:r>
          </a:p>
        </p:txBody>
      </p:sp>
      <p:sp>
        <p:nvSpPr>
          <p:cNvPr id="233" name="Shape 233"/>
          <p:cNvSpPr txBox="1"/>
          <p:nvPr>
            <p:ph idx="1" type="body"/>
          </p:nvPr>
        </p:nvSpPr>
        <p:spPr>
          <a:xfrm>
            <a:off y="1600200" x="282425"/>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		 </a:t>
            </a:r>
          </a:p>
        </p:txBody>
      </p:sp>
      <p:sp>
        <p:nvSpPr>
          <p:cNvPr id="234" name="Shape 234"/>
          <p:cNvSpPr/>
          <p:nvPr/>
        </p:nvSpPr>
        <p:spPr>
          <a:xfrm>
            <a:off y="1417650" x="4708887"/>
            <a:ext cy="2697250" cx="3589625"/>
          </a:xfrm>
          <a:prstGeom prst="rect">
            <a:avLst/>
          </a:prstGeom>
          <a:blipFill>
            <a:blip r:embed="rId3"/>
            <a:stretch>
              <a:fillRect/>
            </a:stretch>
          </a:blipFill>
          <a:ln>
            <a:noFill/>
          </a:ln>
        </p:spPr>
      </p:sp>
      <p:sp>
        <p:nvSpPr>
          <p:cNvPr id="235" name="Shape 235"/>
          <p:cNvSpPr/>
          <p:nvPr/>
        </p:nvSpPr>
        <p:spPr>
          <a:xfrm>
            <a:off y="4310625" x="197200"/>
            <a:ext cy="2124075" cx="4344300"/>
          </a:xfrm>
          <a:prstGeom prst="rect">
            <a:avLst/>
          </a:prstGeom>
          <a:blipFill>
            <a:blip r:embed="rId4"/>
            <a:stretch>
              <a:fillRect/>
            </a:stretch>
          </a:blipFill>
          <a:ln>
            <a:noFill/>
          </a:ln>
        </p:spPr>
      </p:sp>
      <p:sp>
        <p:nvSpPr>
          <p:cNvPr id="236" name="Shape 236"/>
          <p:cNvSpPr txBox="1"/>
          <p:nvPr/>
        </p:nvSpPr>
        <p:spPr>
          <a:xfrm>
            <a:off y="1653187" x="361150"/>
            <a:ext cy="2555100" cx="4016399"/>
          </a:xfrm>
          <a:prstGeom prst="rect">
            <a:avLst/>
          </a:prstGeom>
        </p:spPr>
        <p:txBody>
          <a:bodyPr bIns="91425" rIns="91425" lIns="91425" tIns="91425" anchor="t" anchorCtr="0">
            <a:noAutofit/>
          </a:bodyPr>
          <a:lstStyle/>
          <a:p>
            <a:pPr>
              <a:buNone/>
            </a:pPr>
            <a:r>
              <a:rPr sz="3000" lang="en">
                <a:latin typeface="Ubuntu"/>
                <a:ea typeface="Ubuntu"/>
                <a:cs typeface="Ubuntu"/>
                <a:sym typeface="Ubuntu"/>
              </a:rPr>
              <a:t>Showcase your talents to your brothers!</a:t>
            </a:r>
          </a:p>
        </p:txBody>
      </p:sp>
      <p:sp>
        <p:nvSpPr>
          <p:cNvPr id="237" name="Shape 237"/>
          <p:cNvSpPr txBox="1"/>
          <p:nvPr/>
        </p:nvSpPr>
        <p:spPr>
          <a:xfrm>
            <a:off y="4443900" x="5315950"/>
            <a:ext cy="2124000" cx="3051599"/>
          </a:xfrm>
          <a:prstGeom prst="rect">
            <a:avLst/>
          </a:prstGeom>
        </p:spPr>
        <p:txBody>
          <a:bodyPr bIns="91425" rIns="91425" lIns="91425" tIns="91425" anchor="t" anchorCtr="0">
            <a:noAutofit/>
          </a:bodyPr>
          <a:lstStyle/>
          <a:p/>
        </p:txBody>
      </p:sp>
      <p:sp>
        <p:nvSpPr>
          <p:cNvPr id="238" name="Shape 238"/>
          <p:cNvSpPr txBox="1"/>
          <p:nvPr/>
        </p:nvSpPr>
        <p:spPr>
          <a:xfrm>
            <a:off y="4646400" x="4708900"/>
            <a:ext cy="1788299" cx="3803099"/>
          </a:xfrm>
          <a:prstGeom prst="rect">
            <a:avLst/>
          </a:prstGeom>
        </p:spPr>
        <p:txBody>
          <a:bodyPr bIns="91425" rIns="91425" lIns="91425" tIns="91425" anchor="t" anchorCtr="0">
            <a:noAutofit/>
          </a:bodyPr>
          <a:lstStyle/>
          <a:p>
            <a:pPr>
              <a:buNone/>
            </a:pPr>
            <a:r>
              <a:rPr sz="3000" lang="en">
                <a:latin typeface="Ubuntu"/>
                <a:ea typeface="Ubuntu"/>
                <a:cs typeface="Ubuntu"/>
                <a:sym typeface="Ubuntu"/>
              </a:rPr>
              <a:t>Let us know if you’re interested!</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42" name="Shape 242"/>
        <p:cNvGrpSpPr/>
        <p:nvPr/>
      </p:nvGrpSpPr>
      <p:grpSpPr>
        <a:xfrm>
          <a:off y="0" x="0"/>
          <a:ext cy="0" cx="0"/>
          <a:chOff y="0" x="0"/>
          <a:chExt cy="0" cx="0"/>
        </a:xfrm>
      </p:grpSpPr>
      <p:sp>
        <p:nvSpPr>
          <p:cNvPr id="243" name="Shape 243"/>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Support IM team!</a:t>
            </a:r>
          </a:p>
        </p:txBody>
      </p:sp>
      <p:sp>
        <p:nvSpPr>
          <p:cNvPr id="244" name="Shape 24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Volleyball, 10/28 7:30PM SAC</a:t>
            </a:r>
          </a:p>
          <a:p>
            <a:pPr rtl="0" lvl="0">
              <a:buNone/>
            </a:pPr>
            <a:r>
              <a:rPr lang="en">
                <a:latin typeface="Ubuntu"/>
                <a:ea typeface="Ubuntu"/>
                <a:cs typeface="Ubuntu"/>
                <a:sym typeface="Ubuntu"/>
              </a:rPr>
              <a:t>Flag Football, 10/31 7:00PM IM Field</a:t>
            </a:r>
          </a:p>
          <a:p>
            <a:r>
              <a:t/>
            </a:r>
          </a:p>
          <a:p>
            <a:r>
              <a:t/>
            </a:r>
          </a:p>
        </p:txBody>
      </p:sp>
      <p:sp>
        <p:nvSpPr>
          <p:cNvPr id="245" name="Shape 245"/>
          <p:cNvSpPr/>
          <p:nvPr/>
        </p:nvSpPr>
        <p:spPr>
          <a:xfrm>
            <a:off y="3311975" x="1879925"/>
            <a:ext cy="2769699" cx="4917050"/>
          </a:xfrm>
          <a:prstGeom prst="rect">
            <a:avLst/>
          </a:prstGeom>
          <a:blipFill>
            <a:blip r:embed="rId3"/>
            <a:stretch>
              <a:fillRect/>
            </a:stretch>
          </a:blipFill>
          <a:ln>
            <a:noFill/>
          </a:ln>
        </p:spPr>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49" name="Shape 249"/>
        <p:cNvGrpSpPr/>
        <p:nvPr/>
      </p:nvGrpSpPr>
      <p:grpSpPr>
        <a:xfrm>
          <a:off y="0" x="0"/>
          <a:ext cy="0" cx="0"/>
          <a:chOff y="0" x="0"/>
          <a:chExt cy="0" cx="0"/>
        </a:xfrm>
      </p:grpSpPr>
      <p:sp>
        <p:nvSpPr>
          <p:cNvPr id="250" name="Shape 250"/>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Historian</a:t>
            </a:r>
          </a:p>
        </p:txBody>
      </p:sp>
      <p:sp>
        <p:nvSpPr>
          <p:cNvPr id="251" name="Shape 251"/>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Selena Saenz </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55" name="Shape 255"/>
        <p:cNvGrpSpPr/>
        <p:nvPr/>
      </p:nvGrpSpPr>
      <p:grpSpPr>
        <a:xfrm>
          <a:off y="0" x="0"/>
          <a:ext cy="0" cx="0"/>
          <a:chOff y="0" x="0"/>
          <a:chExt cy="0" cx="0"/>
        </a:xfrm>
      </p:grpSpPr>
      <p:sp>
        <p:nvSpPr>
          <p:cNvPr id="256" name="Shape 256"/>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Top Hit of the Week?</a:t>
            </a:r>
          </a:p>
        </p:txBody>
      </p:sp>
      <p:sp>
        <p:nvSpPr>
          <p:cNvPr id="257" name="Shape 257"/>
          <p:cNvSpPr/>
          <p:nvPr/>
        </p:nvSpPr>
        <p:spPr>
          <a:xfrm>
            <a:off y="4245150" x="4409650"/>
            <a:ext cy="2738875" cx="4997225"/>
          </a:xfrm>
          <a:prstGeom prst="rect">
            <a:avLst/>
          </a:prstGeom>
          <a:blipFill>
            <a:blip r:embed="rId3"/>
            <a:stretch>
              <a:fillRect/>
            </a:stretch>
          </a:blipFill>
          <a:ln>
            <a:noFill/>
          </a:ln>
        </p:spPr>
      </p:sp>
      <p:sp>
        <p:nvSpPr>
          <p:cNvPr id="258" name="Shape 258"/>
          <p:cNvSpPr/>
          <p:nvPr/>
        </p:nvSpPr>
        <p:spPr>
          <a:xfrm>
            <a:off y="1543675" x="5193550"/>
            <a:ext cy="2701475" cx="3950449"/>
          </a:xfrm>
          <a:prstGeom prst="rect">
            <a:avLst/>
          </a:prstGeom>
          <a:blipFill>
            <a:blip r:embed="rId4"/>
            <a:stretch>
              <a:fillRect/>
            </a:stretch>
          </a:blipFill>
          <a:ln>
            <a:noFill/>
          </a:ln>
        </p:spPr>
      </p:sp>
      <p:sp>
        <p:nvSpPr>
          <p:cNvPr id="259" name="Shape 259"/>
          <p:cNvSpPr/>
          <p:nvPr/>
        </p:nvSpPr>
        <p:spPr>
          <a:xfrm>
            <a:off y="1543675" x="2635675"/>
            <a:ext cy="2612850" cx="2480325"/>
          </a:xfrm>
          <a:prstGeom prst="rect">
            <a:avLst/>
          </a:prstGeom>
          <a:blipFill>
            <a:blip r:embed="rId5"/>
            <a:stretch>
              <a:fillRect/>
            </a:stretch>
          </a:blipFill>
          <a:ln>
            <a:noFill/>
          </a:ln>
        </p:spPr>
      </p:sp>
      <p:sp>
        <p:nvSpPr>
          <p:cNvPr id="260" name="Shape 260"/>
          <p:cNvSpPr/>
          <p:nvPr/>
        </p:nvSpPr>
        <p:spPr>
          <a:xfrm>
            <a:off y="1543675" x="0"/>
            <a:ext cy="2701474" cx="2635675"/>
          </a:xfrm>
          <a:prstGeom prst="rect">
            <a:avLst/>
          </a:prstGeom>
          <a:blipFill>
            <a:blip r:embed="rId6"/>
            <a:stretch>
              <a:fillRect/>
            </a:stretch>
          </a:blipFill>
          <a:ln>
            <a:noFill/>
          </a:ln>
        </p:spPr>
      </p:sp>
      <p:sp>
        <p:nvSpPr>
          <p:cNvPr id="261" name="Shape 261"/>
          <p:cNvSpPr/>
          <p:nvPr/>
        </p:nvSpPr>
        <p:spPr>
          <a:xfrm>
            <a:off y="4245137" x="0"/>
            <a:ext cy="2612850" cx="4629875"/>
          </a:xfrm>
          <a:prstGeom prst="rect">
            <a:avLst/>
          </a:prstGeom>
          <a:blipFill>
            <a:blip r:embed="rId7"/>
            <a:stretch>
              <a:fillRect/>
            </a:stretch>
          </a:blipFill>
          <a:ln>
            <a:noFill/>
          </a:ln>
        </p:spPr>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65" name="Shape 265"/>
        <p:cNvGrpSpPr/>
        <p:nvPr/>
      </p:nvGrpSpPr>
      <p:grpSpPr>
        <a:xfrm>
          <a:off y="0" x="0"/>
          <a:ext cy="0" cx="0"/>
          <a:chOff y="0" x="0"/>
          <a:chExt cy="0" cx="0"/>
        </a:xfrm>
      </p:grpSpPr>
      <p:sp>
        <p:nvSpPr>
          <p:cNvPr id="266" name="Shape 266"/>
          <p:cNvSpPr txBox="1"/>
          <p:nvPr>
            <p:ph type="title"/>
          </p:nvPr>
        </p:nvSpPr>
        <p:spPr>
          <a:xfrm>
            <a:off y="274650" x="57000"/>
            <a:ext cy="1143000" cx="8990399"/>
          </a:xfrm>
          <a:prstGeom prst="rect">
            <a:avLst/>
          </a:prstGeom>
        </p:spPr>
        <p:txBody>
          <a:bodyPr bIns="91425" rIns="91425" lIns="91425" tIns="91425" anchor="ctr" anchorCtr="0">
            <a:noAutofit/>
          </a:bodyPr>
          <a:lstStyle/>
          <a:p>
            <a:pPr algn="ctr" rtl="0" lvl="0">
              <a:buNone/>
            </a:pPr>
            <a:r>
              <a:rPr sz="4000" lang="en">
                <a:latin typeface="Ubuntu"/>
                <a:ea typeface="Ubuntu"/>
                <a:cs typeface="Ubuntu"/>
                <a:sym typeface="Ubuntu"/>
              </a:rPr>
              <a:t>Patricia Natalie &amp; Emily Neai-Proeung</a:t>
            </a:r>
          </a:p>
        </p:txBody>
      </p:sp>
      <p:sp>
        <p:nvSpPr>
          <p:cNvPr id="267" name="Shape 267"/>
          <p:cNvSpPr/>
          <p:nvPr/>
        </p:nvSpPr>
        <p:spPr>
          <a:xfrm>
            <a:off y="1774075" x="633975"/>
            <a:ext cy="2240450" cx="2987775"/>
          </a:xfrm>
          <a:prstGeom prst="rect">
            <a:avLst/>
          </a:prstGeom>
          <a:blipFill>
            <a:blip r:embed="rId3"/>
            <a:stretch>
              <a:fillRect/>
            </a:stretch>
          </a:blipFill>
          <a:ln>
            <a:noFill/>
          </a:ln>
        </p:spPr>
      </p:sp>
      <p:sp>
        <p:nvSpPr>
          <p:cNvPr id="268" name="Shape 268"/>
          <p:cNvSpPr/>
          <p:nvPr/>
        </p:nvSpPr>
        <p:spPr>
          <a:xfrm>
            <a:off y="1774075" x="4689000"/>
            <a:ext cy="4837424" cx="3626649"/>
          </a:xfrm>
          <a:prstGeom prst="rect">
            <a:avLst/>
          </a:prstGeom>
          <a:blipFill>
            <a:blip r:embed="rId4"/>
            <a:stretch>
              <a:fillRect/>
            </a:stretch>
          </a:blipFill>
          <a:ln>
            <a:noFill/>
          </a:ln>
        </p:spPr>
      </p:sp>
      <p:sp>
        <p:nvSpPr>
          <p:cNvPr id="269" name="Shape 269"/>
          <p:cNvSpPr/>
          <p:nvPr/>
        </p:nvSpPr>
        <p:spPr>
          <a:xfrm>
            <a:off y="4370950" x="633975"/>
            <a:ext cy="2240450" cx="2987775"/>
          </a:xfrm>
          <a:prstGeom prst="rect">
            <a:avLst/>
          </a:prstGeom>
          <a:blipFill>
            <a:blip r:embed="rId5"/>
            <a:stretch>
              <a:fillRect/>
            </a:stretch>
          </a:blipFill>
          <a:ln>
            <a:noFill/>
          </a:ln>
        </p:spPr>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73" name="Shape 273"/>
        <p:cNvGrpSpPr/>
        <p:nvPr/>
      </p:nvGrpSpPr>
      <p:grpSpPr>
        <a:xfrm>
          <a:off y="0" x="0"/>
          <a:ext cy="0" cx="0"/>
          <a:chOff y="0" x="0"/>
          <a:chExt cy="0" cx="0"/>
        </a:xfrm>
      </p:grpSpPr>
      <p:sp>
        <p:nvSpPr>
          <p:cNvPr id="274" name="Shape 274"/>
          <p:cNvSpPr txBox="1"/>
          <p:nvPr>
            <p:ph type="title"/>
          </p:nvPr>
        </p:nvSpPr>
        <p:spPr>
          <a:xfrm>
            <a:off y="274637" x="457200"/>
            <a:ext cy="1143000" cx="8229600"/>
          </a:xfrm>
          <a:prstGeom prst="rect">
            <a:avLst/>
          </a:prstGeom>
        </p:spPr>
        <p:txBody>
          <a:bodyPr bIns="91425" rIns="91425" lIns="91425" tIns="91425" anchor="ctr" anchorCtr="0">
            <a:noAutofit/>
          </a:bodyPr>
          <a:lstStyle/>
          <a:p>
            <a:pPr algn="ctr">
              <a:buNone/>
            </a:pPr>
            <a:r>
              <a:rPr lang="en">
                <a:latin typeface="Ubuntu"/>
                <a:ea typeface="Ubuntu"/>
                <a:cs typeface="Ubuntu"/>
                <a:sym typeface="Ubuntu"/>
              </a:rPr>
              <a:t>CHI Trivia</a:t>
            </a:r>
          </a:p>
        </p:txBody>
      </p:sp>
      <p:sp>
        <p:nvSpPr>
          <p:cNvPr id="275" name="Shape 275"/>
          <p:cNvSpPr txBox="1"/>
          <p:nvPr>
            <p:ph idx="1" type="body"/>
          </p:nvPr>
        </p:nvSpPr>
        <p:spPr>
          <a:xfrm>
            <a:off y="1535950" x="0"/>
            <a:ext cy="2240999" cx="8481900"/>
          </a:xfrm>
          <a:prstGeom prst="rect">
            <a:avLst/>
          </a:prstGeom>
        </p:spPr>
        <p:txBody>
          <a:bodyPr bIns="91425" rIns="91425" lIns="91425" tIns="91425" anchor="t" anchorCtr="0">
            <a:noAutofit/>
          </a:bodyPr>
          <a:lstStyle/>
          <a:p>
            <a:pPr rtl="0" lvl="0">
              <a:buNone/>
            </a:pPr>
            <a:r>
              <a:rPr sz="1800" lang="en">
                <a:latin typeface="Verdana"/>
                <a:ea typeface="Verdana"/>
                <a:cs typeface="Verdana"/>
                <a:sym typeface="Verdana"/>
              </a:rPr>
              <a:t>CHI chapter was </a:t>
            </a:r>
            <a:r>
              <a:rPr lang="en">
                <a:solidFill>
                  <a:srgbClr val="6D9EEB"/>
                </a:solidFill>
                <a:latin typeface="Comic Sans MS"/>
                <a:ea typeface="Comic Sans MS"/>
                <a:cs typeface="Comic Sans MS"/>
                <a:sym typeface="Comic Sans MS"/>
              </a:rPr>
              <a:t>WUG</a:t>
            </a:r>
            <a:r>
              <a:rPr sz="1800" lang="en">
                <a:latin typeface="Verdana"/>
                <a:ea typeface="Verdana"/>
                <a:cs typeface="Verdana"/>
                <a:sym typeface="Verdana"/>
              </a:rPr>
              <a:t>ed in November 13, 1931.</a:t>
            </a:r>
          </a:p>
          <a:p>
            <a:r>
              <a:t/>
            </a:r>
          </a:p>
          <a:p>
            <a:pPr rtl="0" lvl="0">
              <a:buNone/>
            </a:pPr>
            <a:r>
              <a:rPr sz="1800" lang="en">
                <a:latin typeface="Verdana"/>
                <a:ea typeface="Verdana"/>
                <a:cs typeface="Verdana"/>
                <a:sym typeface="Verdana"/>
              </a:rPr>
              <a:t>In 1978, the chapter was deactivated. </a:t>
            </a:r>
          </a:p>
          <a:p>
            <a:r>
              <a:t/>
            </a:r>
          </a:p>
          <a:p>
            <a:r>
              <a:t/>
            </a:r>
          </a:p>
          <a:p>
            <a:r>
              <a:t/>
            </a:r>
          </a:p>
          <a:p>
            <a:r>
              <a:t/>
            </a:r>
          </a:p>
          <a:p>
            <a:r>
              <a:t/>
            </a:r>
          </a:p>
        </p:txBody>
      </p:sp>
      <p:sp>
        <p:nvSpPr>
          <p:cNvPr id="276" name="Shape 276"/>
          <p:cNvSpPr/>
          <p:nvPr/>
        </p:nvSpPr>
        <p:spPr>
          <a:xfrm>
            <a:off y="5041974" x="4493950"/>
            <a:ext cy="1816024" cx="4650050"/>
          </a:xfrm>
          <a:prstGeom prst="rect">
            <a:avLst/>
          </a:prstGeom>
          <a:blipFill>
            <a:blip r:embed="rId3"/>
            <a:stretch>
              <a:fillRect/>
            </a:stretch>
          </a:blipFill>
          <a:ln>
            <a:noFill/>
          </a:ln>
        </p:spPr>
      </p:sp>
      <p:sp>
        <p:nvSpPr>
          <p:cNvPr id="277" name="Shape 277"/>
          <p:cNvSpPr/>
          <p:nvPr/>
        </p:nvSpPr>
        <p:spPr>
          <a:xfrm>
            <a:off y="2200350" x="4493950"/>
            <a:ext cy="1291250" cx="1209274"/>
          </a:xfrm>
          <a:prstGeom prst="rect">
            <a:avLst/>
          </a:prstGeom>
          <a:blipFill>
            <a:blip r:embed="rId4"/>
            <a:stretch>
              <a:fillRect/>
            </a:stretch>
          </a:blipFill>
          <a:ln>
            <a:noFill/>
          </a:ln>
        </p:spPr>
      </p:sp>
      <p:sp>
        <p:nvSpPr>
          <p:cNvPr id="278" name="Shape 278"/>
          <p:cNvSpPr/>
          <p:nvPr/>
        </p:nvSpPr>
        <p:spPr>
          <a:xfrm>
            <a:off y="3302600" x="5519075"/>
            <a:ext cy="1352550" cx="971550"/>
          </a:xfrm>
          <a:prstGeom prst="rect">
            <a:avLst/>
          </a:prstGeom>
          <a:blipFill>
            <a:blip r:embed="rId5"/>
            <a:stretch>
              <a:fillRect/>
            </a:stretch>
          </a:blipFill>
          <a:ln>
            <a:noFill/>
          </a:ln>
        </p:spPr>
      </p:sp>
      <p:sp>
        <p:nvSpPr>
          <p:cNvPr id="279" name="Shape 279"/>
          <p:cNvSpPr txBox="1"/>
          <p:nvPr/>
        </p:nvSpPr>
        <p:spPr>
          <a:xfrm>
            <a:off y="3100475" x="0"/>
            <a:ext cy="1756800" cx="6274799"/>
          </a:xfrm>
          <a:prstGeom prst="rect">
            <a:avLst/>
          </a:prstGeom>
        </p:spPr>
        <p:txBody>
          <a:bodyPr bIns="91425" rIns="91425" lIns="91425" tIns="91425" anchor="t" anchorCtr="0">
            <a:noAutofit/>
          </a:bodyPr>
          <a:lstStyle/>
          <a:p>
            <a:pPr rtl="0" lvl="0">
              <a:buNone/>
            </a:pPr>
            <a:r>
              <a:rPr sz="1800" lang="en">
                <a:solidFill>
                  <a:schemeClr val="dk1"/>
                </a:solidFill>
                <a:latin typeface="Verdana"/>
                <a:ea typeface="Verdana"/>
                <a:cs typeface="Verdana"/>
                <a:sym typeface="Verdana"/>
              </a:rPr>
              <a:t> </a:t>
            </a:r>
          </a:p>
          <a:p>
            <a:r>
              <a:t/>
            </a:r>
          </a:p>
          <a:p>
            <a:pPr>
              <a:buNone/>
            </a:pPr>
            <a:r>
              <a:rPr sz="1800" lang="en">
                <a:solidFill>
                  <a:schemeClr val="dk1"/>
                </a:solidFill>
                <a:latin typeface="Verdana"/>
                <a:ea typeface="Verdana"/>
                <a:cs typeface="Verdana"/>
                <a:sym typeface="Verdana"/>
              </a:rPr>
              <a:t>In 1997, Chi Chapter was formally rechartered.</a:t>
            </a:r>
          </a:p>
        </p:txBody>
      </p:sp>
      <p:sp>
        <p:nvSpPr>
          <p:cNvPr id="280" name="Shape 280"/>
          <p:cNvSpPr txBox="1"/>
          <p:nvPr/>
        </p:nvSpPr>
        <p:spPr>
          <a:xfrm>
            <a:off y="4439175" x="0"/>
            <a:ext cy="2240999" cx="4494000"/>
          </a:xfrm>
          <a:prstGeom prst="rect">
            <a:avLst/>
          </a:prstGeom>
        </p:spPr>
        <p:txBody>
          <a:bodyPr bIns="91425" rIns="91425" lIns="91425" tIns="91425" anchor="t" anchorCtr="0">
            <a:noAutofit/>
          </a:bodyPr>
          <a:lstStyle/>
          <a:p>
            <a:pPr rtl="0" lvl="0">
              <a:spcBef>
                <a:spcPts val="600"/>
              </a:spcBef>
              <a:buNone/>
            </a:pPr>
            <a:r>
              <a:rPr sz="1800" lang="en">
                <a:solidFill>
                  <a:schemeClr val="dk1"/>
                </a:solidFill>
                <a:latin typeface="Verdana"/>
                <a:ea typeface="Verdana"/>
                <a:cs typeface="Verdana"/>
                <a:sym typeface="Verdana"/>
              </a:rPr>
              <a:t>The initiation took place at 2209A </a:t>
            </a:r>
            <a:r>
              <a:rPr sz="3000" lang="en" i="1">
                <a:solidFill>
                  <a:srgbClr val="6D9EEB"/>
                </a:solidFill>
                <a:latin typeface="Comic Sans MS"/>
                <a:ea typeface="Comic Sans MS"/>
                <a:cs typeface="Comic Sans MS"/>
                <a:sym typeface="Comic Sans MS"/>
              </a:rPr>
              <a:t>WUG</a:t>
            </a:r>
            <a:r>
              <a:rPr sz="1800" lang="en">
                <a:solidFill>
                  <a:srgbClr val="6D9EEB"/>
                </a:solidFill>
                <a:latin typeface="Verdana"/>
                <a:ea typeface="Verdana"/>
                <a:cs typeface="Verdana"/>
                <a:sym typeface="Verdana"/>
              </a:rPr>
              <a:t> </a:t>
            </a:r>
            <a:r>
              <a:rPr sz="1800" lang="en">
                <a:solidFill>
                  <a:schemeClr val="dk1"/>
                </a:solidFill>
                <a:latin typeface="Verdana"/>
                <a:ea typeface="Verdana"/>
                <a:cs typeface="Verdana"/>
                <a:sym typeface="Verdana"/>
              </a:rPr>
              <a:t> Hall.  </a:t>
            </a:r>
            <a:r>
              <a:rPr sz="3000" lang="en">
                <a:solidFill>
                  <a:srgbClr val="6D9EEB"/>
                </a:solidFill>
                <a:latin typeface="Comic Sans MS"/>
                <a:ea typeface="Comic Sans MS"/>
                <a:cs typeface="Comic Sans MS"/>
                <a:sym typeface="Comic Sans MS"/>
              </a:rPr>
              <a:t>WUG WUG</a:t>
            </a:r>
            <a:r>
              <a:rPr sz="1800" lang="en">
                <a:solidFill>
                  <a:srgbClr val="3C78D8"/>
                </a:solidFill>
                <a:latin typeface="Verdana"/>
                <a:ea typeface="Verdana"/>
                <a:cs typeface="Verdana"/>
                <a:sym typeface="Verdana"/>
              </a:rPr>
              <a:t> </a:t>
            </a:r>
            <a:r>
              <a:rPr sz="1800" lang="en">
                <a:solidFill>
                  <a:schemeClr val="dk1"/>
                </a:solidFill>
                <a:latin typeface="Verdana"/>
                <a:ea typeface="Verdana"/>
                <a:cs typeface="Verdana"/>
                <a:sym typeface="Verdana"/>
              </a:rPr>
              <a:t>and </a:t>
            </a:r>
            <a:r>
              <a:rPr sz="3000" lang="en" i="1">
                <a:solidFill>
                  <a:srgbClr val="6D9EEB"/>
                </a:solidFill>
                <a:latin typeface="Comic Sans MS"/>
                <a:ea typeface="Comic Sans MS"/>
                <a:cs typeface="Comic Sans MS"/>
                <a:sym typeface="Comic Sans MS"/>
              </a:rPr>
              <a:t>WUG WUG WUG</a:t>
            </a:r>
            <a:r>
              <a:rPr sz="1800" lang="en">
                <a:solidFill>
                  <a:schemeClr val="dk1"/>
                </a:solidFill>
                <a:latin typeface="Verdana"/>
                <a:ea typeface="Verdana"/>
                <a:cs typeface="Verdana"/>
                <a:sym typeface="Verdana"/>
              </a:rPr>
              <a:t> were present.</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84" name="Shape 284"/>
        <p:cNvGrpSpPr/>
        <p:nvPr/>
      </p:nvGrpSpPr>
      <p:grpSpPr>
        <a:xfrm>
          <a:off y="0" x="0"/>
          <a:ext cy="0" cx="0"/>
          <a:chOff y="0" x="0"/>
          <a:chExt cy="0" cx="0"/>
        </a:xfrm>
      </p:grpSpPr>
      <p:sp>
        <p:nvSpPr>
          <p:cNvPr id="285" name="Shape 285"/>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Sergeant-at-Arms</a:t>
            </a:r>
          </a:p>
        </p:txBody>
      </p:sp>
      <p:sp>
        <p:nvSpPr>
          <p:cNvPr id="286" name="Shape 286"/>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Maria Valenzuela </a:t>
            </a:r>
          </a:p>
          <a:p>
            <a:pPr rtl="0" lvl="0">
              <a:buNone/>
            </a:pPr>
            <a:r>
              <a:rPr lang="en">
                <a:latin typeface="Ubuntu"/>
                <a:ea typeface="Ubuntu"/>
                <a:cs typeface="Ubuntu"/>
                <a:sym typeface="Ubuntu"/>
              </a:rPr>
              <a:t>saa@apo-x.org</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90" name="Shape 290"/>
        <p:cNvGrpSpPr/>
        <p:nvPr/>
      </p:nvGrpSpPr>
      <p:grpSpPr>
        <a:xfrm>
          <a:off y="0" x="0"/>
          <a:ext cy="0" cx="0"/>
          <a:chOff y="0" x="0"/>
          <a:chExt cy="0" cx="0"/>
        </a:xfrm>
      </p:grpSpPr>
      <p:sp>
        <p:nvSpPr>
          <p:cNvPr id="291" name="Shape 291"/>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Meeting etiquette </a:t>
            </a:r>
          </a:p>
        </p:txBody>
      </p:sp>
      <p:sp>
        <p:nvSpPr>
          <p:cNvPr id="292" name="Shape 292"/>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Clr>
                <a:schemeClr val="dk1"/>
              </a:buClr>
              <a:buSzPct val="36666"/>
              <a:buFont typeface="Arial"/>
              <a:buNone/>
            </a:pPr>
            <a:r>
              <a:rPr lang="en">
                <a:latin typeface="Ubuntu"/>
                <a:ea typeface="Ubuntu"/>
                <a:cs typeface="Ubuntu"/>
                <a:sym typeface="Ubuntu"/>
              </a:rPr>
              <a:t>Be respectful to those speaking during meeting</a:t>
            </a:r>
          </a:p>
          <a:p>
            <a:pPr rtl="0" lvl="0" indent="-419100" marL="914400">
              <a:buClr>
                <a:schemeClr val="dk1"/>
              </a:buClr>
              <a:buSzPct val="166666"/>
              <a:buFont typeface="Arial"/>
              <a:buChar char="•"/>
            </a:pPr>
            <a:r>
              <a:rPr lang="en">
                <a:latin typeface="Ubuntu"/>
                <a:ea typeface="Ubuntu"/>
                <a:cs typeface="Ubuntu"/>
                <a:sym typeface="Ubuntu"/>
              </a:rPr>
              <a:t>When an Excomm member is explaining  something, please refrain from talking over them</a:t>
            </a:r>
          </a:p>
          <a:p>
            <a:pPr rtl="0" lvl="0" indent="-419100" marL="914400">
              <a:buClr>
                <a:schemeClr val="dk1"/>
              </a:buClr>
              <a:buSzPct val="166666"/>
              <a:buFont typeface="Arial"/>
              <a:buChar char="•"/>
            </a:pPr>
            <a:r>
              <a:rPr lang="en">
                <a:latin typeface="Ubuntu"/>
                <a:ea typeface="Ubuntu"/>
                <a:cs typeface="Ubuntu"/>
                <a:sym typeface="Ubuntu"/>
              </a:rPr>
              <a:t>If you have a question/comment/concern please wait your turn.</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96" name="Shape 296"/>
        <p:cNvGrpSpPr/>
        <p:nvPr/>
      </p:nvGrpSpPr>
      <p:grpSpPr>
        <a:xfrm>
          <a:off y="0" x="0"/>
          <a:ext cy="0" cx="0"/>
          <a:chOff y="0" x="0"/>
          <a:chExt cy="0" cx="0"/>
        </a:xfrm>
      </p:grpSpPr>
      <p:sp>
        <p:nvSpPr>
          <p:cNvPr id="297" name="Shape 29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A.B.E.A</a:t>
            </a:r>
          </a:p>
        </p:txBody>
      </p:sp>
      <p:sp>
        <p:nvSpPr>
          <p:cNvPr id="298" name="Shape 29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Dan  Tamayo</a:t>
            </a:r>
          </a:p>
          <a:p>
            <a:r>
              <a:t/>
            </a:r>
          </a:p>
          <a:p>
            <a:pPr rtl="0" lvl="0">
              <a:buClr>
                <a:schemeClr val="dk1"/>
              </a:buClr>
              <a:buSzPct val="78571"/>
              <a:buFont typeface="Arial"/>
              <a:buNone/>
            </a:pPr>
            <a:r>
              <a:rPr sz="1400" lang="en">
                <a:latin typeface="Verdana"/>
                <a:ea typeface="Verdana"/>
                <a:cs typeface="Verdana"/>
                <a:sym typeface="Verdana"/>
              </a:rPr>
              <a:t>1. </a:t>
            </a:r>
            <a:r>
              <a:rPr b="1" sz="1400" lang="en">
                <a:latin typeface="Verdana"/>
                <a:ea typeface="Verdana"/>
                <a:cs typeface="Verdana"/>
                <a:sym typeface="Verdana"/>
              </a:rPr>
              <a:t>Flake-ins:</a:t>
            </a:r>
            <a:r>
              <a:rPr sz="1400" lang="en">
                <a:latin typeface="Verdana"/>
                <a:ea typeface="Verdana"/>
                <a:cs typeface="Verdana"/>
                <a:sym typeface="Verdana"/>
              </a:rPr>
              <a:t> Ivy Nguyen ( Flaked in for Bryan Park). David Yuan (Flaked in for Clare Tong) </a:t>
            </a:r>
            <a:r>
              <a:rPr b="1" sz="1400" lang="en">
                <a:latin typeface="Verdana"/>
                <a:ea typeface="Verdana"/>
                <a:cs typeface="Verdana"/>
                <a:sym typeface="Verdana"/>
              </a:rPr>
              <a:t>Late:</a:t>
            </a:r>
            <a:r>
              <a:rPr sz="1400" lang="en">
                <a:latin typeface="Verdana"/>
                <a:ea typeface="Verdana"/>
                <a:cs typeface="Verdana"/>
                <a:sym typeface="Verdana"/>
              </a:rPr>
              <a:t> None.</a:t>
            </a:r>
            <a:r>
              <a:rPr b="1" sz="1400" lang="en">
                <a:latin typeface="Verdana"/>
                <a:ea typeface="Verdana"/>
                <a:cs typeface="Verdana"/>
                <a:sym typeface="Verdana"/>
              </a:rPr>
              <a:t> Flakes</a:t>
            </a:r>
            <a:r>
              <a:rPr sz="1400" lang="en">
                <a:latin typeface="Verdana"/>
                <a:ea typeface="Verdana"/>
                <a:cs typeface="Verdana"/>
                <a:sym typeface="Verdana"/>
              </a:rPr>
              <a:t>: Bryan Park. Clare Tong.</a:t>
            </a:r>
            <a:r>
              <a:rPr b="1" sz="1400" lang="en">
                <a:latin typeface="Verdana"/>
                <a:ea typeface="Verdana"/>
                <a:cs typeface="Verdana"/>
                <a:sym typeface="Verdana"/>
              </a:rPr>
              <a:t>Chair:</a:t>
            </a:r>
            <a:r>
              <a:rPr sz="1400" lang="en">
                <a:latin typeface="Verdana"/>
                <a:ea typeface="Verdana"/>
                <a:cs typeface="Verdana"/>
                <a:sym typeface="Verdana"/>
              </a:rPr>
              <a:t> I signed up to be a chair three days before the event. 2. </a:t>
            </a:r>
            <a:r>
              <a:rPr b="1" sz="1400" lang="en">
                <a:latin typeface="Verdana"/>
                <a:ea typeface="Verdana"/>
                <a:cs typeface="Verdana"/>
                <a:sym typeface="Verdana"/>
              </a:rPr>
              <a:t>Pins/letters:</a:t>
            </a:r>
            <a:r>
              <a:rPr sz="1400" lang="en">
                <a:latin typeface="Verdana"/>
                <a:ea typeface="Verdana"/>
                <a:cs typeface="Verdana"/>
                <a:sym typeface="Verdana"/>
              </a:rPr>
              <a:t> Everyone came with pins taken off for workout but they all have pins. 3. </a:t>
            </a:r>
            <a:r>
              <a:rPr b="1" sz="1400" lang="en">
                <a:latin typeface="Verdana"/>
                <a:ea typeface="Verdana"/>
                <a:cs typeface="Verdana"/>
                <a:sym typeface="Verdana"/>
              </a:rPr>
              <a:t>Event description:</a:t>
            </a:r>
            <a:r>
              <a:rPr sz="1400" lang="en">
                <a:latin typeface="Verdana"/>
                <a:ea typeface="Verdana"/>
                <a:cs typeface="Verdana"/>
                <a:sym typeface="Verdana"/>
              </a:rPr>
              <a:t> I decided to meet all attendees in front of the Wooden Center entrance. The first person that came was Talia, then Rui, then Alex, then Ivy who was inside the gym already and then there was David holding a wetzel pretzel before workout which i found odd. As we went inside the gym, we decided that we were going to do our own separate workouts. So I let them go and told them to meet me by the gymnastics area room 5 mins before 6 so we can cool off and take picture. Once I let them go, I decided to check up on what they were doing.</a:t>
            </a:r>
            <a:r>
              <a:rPr sz="1400" lang="en">
                <a:latin typeface="Verdana"/>
                <a:ea typeface="Verdana"/>
                <a:cs typeface="Verdana"/>
                <a:sym typeface="Verdana"/>
              </a:rPr>
              <a:t> David and Ivy went lifting. Alex and Rui spotted each other for chest workouts like bench press. Talia and I went running on the treadmill because I found the weights room too crowded and too intimidating to lift weights. Me and Talia only did about 30 mins of running and decided to just do basic stretches on a mat</a:t>
            </a:r>
            <a:r>
              <a:rPr sz="1400" lang="en">
                <a:latin typeface="Verdana"/>
                <a:ea typeface="Verdana"/>
                <a:cs typeface="Verdana"/>
                <a:sym typeface="Verdana"/>
              </a:rPr>
              <a:t>.</a:t>
            </a:r>
            <a:r>
              <a:rPr sz="1400" lang="en">
                <a:latin typeface="Verdana"/>
                <a:ea typeface="Verdana"/>
                <a:cs typeface="Verdana"/>
                <a:sym typeface="Verdana"/>
              </a:rPr>
              <a:t> After all these tiring and sweaty workouts, we decided to take the picture, toast, and bounce. </a:t>
            </a:r>
            <a:r>
              <a:rPr sz="1400" lang="en">
                <a:latin typeface="Verdana"/>
                <a:ea typeface="Verdana"/>
                <a:cs typeface="Verdana"/>
                <a:sym typeface="Verdana"/>
              </a:rPr>
              <a:t>It was a tiring but fun event and I suggest having another workout event but this time drake stadium.</a:t>
            </a:r>
          </a:p>
          <a:p>
            <a:pPr rtl="0" lvl="0">
              <a:buNone/>
            </a:pPr>
            <a:r>
              <a:rPr lang="en">
                <a:latin typeface="Ubuntu"/>
                <a:ea typeface="Ubuntu"/>
                <a:cs typeface="Ubuntu"/>
                <a:sym typeface="Ubuntu"/>
              </a:rPr>
              <a:t>^ Love that line hehe</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2" name="Shape 302"/>
        <p:cNvGrpSpPr/>
        <p:nvPr/>
      </p:nvGrpSpPr>
      <p:grpSpPr>
        <a:xfrm>
          <a:off y="0" x="0"/>
          <a:ext cy="0" cx="0"/>
          <a:chOff y="0" x="0"/>
          <a:chExt cy="0" cx="0"/>
        </a:xfrm>
      </p:grpSpPr>
      <p:sp>
        <p:nvSpPr>
          <p:cNvPr id="303" name="Shape 303"/>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Policies</a:t>
            </a:r>
          </a:p>
        </p:txBody>
      </p:sp>
      <p:sp>
        <p:nvSpPr>
          <p:cNvPr id="304" name="Shape 30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Name and a Check = warning</a:t>
            </a:r>
          </a:p>
          <a:p>
            <a:pPr rtl="0" lvl="0">
              <a:buNone/>
            </a:pPr>
            <a:r>
              <a:rPr lang="en">
                <a:latin typeface="Ubuntu"/>
                <a:ea typeface="Ubuntu"/>
                <a:cs typeface="Ubuntu"/>
                <a:sym typeface="Ubuntu"/>
              </a:rPr>
              <a:t>	on third check = strike</a:t>
            </a:r>
          </a:p>
          <a:p>
            <a:pPr rtl="0" lvl="0">
              <a:buNone/>
            </a:pPr>
            <a:r>
              <a:rPr lang="en">
                <a:latin typeface="Ubuntu"/>
                <a:ea typeface="Ubuntu"/>
                <a:cs typeface="Ubuntu"/>
                <a:sym typeface="Ubuntu"/>
              </a:rPr>
              <a:t>	</a:t>
            </a:r>
          </a:p>
          <a:p>
            <a:pPr rtl="0" lvl="0">
              <a:buNone/>
            </a:pPr>
            <a:r>
              <a:rPr lang="en">
                <a:latin typeface="Ubuntu"/>
                <a:ea typeface="Ubuntu"/>
                <a:cs typeface="Ubuntu"/>
                <a:sym typeface="Ubuntu"/>
              </a:rPr>
              <a:t>A strike will result in a email from SAA explaining the reason for the strike so there are no misunderstandings.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8" name="Shape 58"/>
        <p:cNvGrpSpPr/>
        <p:nvPr/>
      </p:nvGrpSpPr>
      <p:grpSpPr>
        <a:xfrm>
          <a:off y="0" x="0"/>
          <a:ext cy="0" cx="0"/>
          <a:chOff y="0" x="0"/>
          <a:chExt cy="0" cx="0"/>
        </a:xfrm>
      </p:grpSpPr>
      <p:sp>
        <p:nvSpPr>
          <p:cNvPr id="59" name="Shape 59"/>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[L] APO is for Life Webinar</a:t>
            </a:r>
          </a:p>
        </p:txBody>
      </p:sp>
      <p:sp>
        <p:nvSpPr>
          <p:cNvPr id="60" name="Shape 60"/>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No confirmation page/email.</a:t>
            </a:r>
          </a:p>
          <a:p>
            <a:r>
              <a:t/>
            </a:r>
          </a:p>
          <a:p>
            <a:pPr rtl="0" lvl="0">
              <a:buNone/>
            </a:pPr>
            <a:r>
              <a:rPr lang="en">
                <a:latin typeface="Ubuntu"/>
                <a:ea typeface="Ubuntu"/>
                <a:cs typeface="Ubuntu"/>
                <a:sym typeface="Ubuntu"/>
              </a:rPr>
              <a:t>Screenshot your registration email + send in your essay (for Actives). :)</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8" name="Shape 308"/>
        <p:cNvGrpSpPr/>
        <p:nvPr/>
      </p:nvGrpSpPr>
      <p:grpSpPr>
        <a:xfrm>
          <a:off y="0" x="0"/>
          <a:ext cy="0" cx="0"/>
          <a:chOff y="0" x="0"/>
          <a:chExt cy="0" cx="0"/>
        </a:xfrm>
      </p:grpSpPr>
      <p:sp>
        <p:nvSpPr>
          <p:cNvPr id="309" name="Shape 309"/>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310" name="Shape 310"/>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14" name="Shape 314"/>
        <p:cNvGrpSpPr/>
        <p:nvPr/>
      </p:nvGrpSpPr>
      <p:grpSpPr>
        <a:xfrm>
          <a:off y="0" x="0"/>
          <a:ext cy="0" cx="0"/>
          <a:chOff y="0" x="0"/>
          <a:chExt cy="0" cx="0"/>
        </a:xfrm>
      </p:grpSpPr>
      <p:sp>
        <p:nvSpPr>
          <p:cNvPr id="315" name="Shape 315"/>
          <p:cNvSpPr txBox="1"/>
          <p:nvPr>
            <p:ph idx="1" type="body"/>
          </p:nvPr>
        </p:nvSpPr>
        <p:spPr>
          <a:xfrm>
            <a:off y="1600200" x="457200"/>
            <a:ext cy="5068499" cx="8229600"/>
          </a:xfrm>
          <a:prstGeom prst="rect">
            <a:avLst/>
          </a:prstGeom>
        </p:spPr>
        <p:txBody>
          <a:bodyPr bIns="91425" rIns="91425" lIns="91425" tIns="91425" anchor="t" anchorCtr="0">
            <a:noAutofit/>
          </a:bodyPr>
          <a:lstStyle/>
          <a:p>
            <a:pPr algn="ctr" rtl="0" lvl="0">
              <a:buNone/>
            </a:pPr>
            <a:r>
              <a:rPr lang="en">
                <a:latin typeface="Ubuntu"/>
                <a:ea typeface="Ubuntu"/>
                <a:cs typeface="Ubuntu"/>
                <a:sym typeface="Ubuntu"/>
              </a:rPr>
              <a:t>for your enthusiastic and friendly attitudes during last week’s IC event with Lambda Mu!</a:t>
            </a:r>
          </a:p>
          <a:p>
            <a:r>
              <a:t/>
            </a:r>
          </a:p>
          <a:p>
            <a:r>
              <a:t/>
            </a:r>
          </a:p>
          <a:p>
            <a:r>
              <a:t/>
            </a:r>
          </a:p>
          <a:p>
            <a:r>
              <a:t/>
            </a:r>
          </a:p>
          <a:p>
            <a:r>
              <a:t/>
            </a:r>
          </a:p>
          <a:p>
            <a:r>
              <a:t/>
            </a:r>
          </a:p>
          <a:p>
            <a:pPr algn="ctr" rtl="0" lvl="0">
              <a:buNone/>
            </a:pPr>
            <a:r>
              <a:rPr lang="en">
                <a:latin typeface="Ubuntu"/>
                <a:ea typeface="Ubuntu"/>
                <a:cs typeface="Ubuntu"/>
                <a:sym typeface="Ubuntu"/>
              </a:rPr>
              <a:t>YOU MAKE ME SO PROUD!  Keep it up! </a:t>
            </a:r>
          </a:p>
        </p:txBody>
      </p:sp>
      <p:sp>
        <p:nvSpPr>
          <p:cNvPr id="316" name="Shape 316"/>
          <p:cNvSpPr/>
          <p:nvPr/>
        </p:nvSpPr>
        <p:spPr>
          <a:xfrm>
            <a:off y="3024025" x="2277600"/>
            <a:ext cy="2463800" cx="4445000"/>
          </a:xfrm>
          <a:prstGeom prst="rect">
            <a:avLst/>
          </a:prstGeom>
          <a:blipFill>
            <a:blip r:embed="rId3"/>
            <a:stretch>
              <a:fillRect/>
            </a:stretch>
          </a:blipFill>
        </p:spPr>
      </p:sp>
      <p:sp>
        <p:nvSpPr>
          <p:cNvPr id="317" name="Shape 31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THANK YOU...</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21" name="Shape 321"/>
        <p:cNvGrpSpPr/>
        <p:nvPr/>
      </p:nvGrpSpPr>
      <p:grpSpPr>
        <a:xfrm>
          <a:off y="0" x="0"/>
          <a:ext cy="0" cx="0"/>
          <a:chOff y="0" x="0"/>
          <a:chExt cy="0" cx="0"/>
        </a:xfrm>
      </p:grpSpPr>
      <p:sp>
        <p:nvSpPr>
          <p:cNvPr id="322" name="Shape 32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Events</a:t>
            </a:r>
          </a:p>
        </p:txBody>
      </p:sp>
      <p:sp>
        <p:nvSpPr>
          <p:cNvPr id="323" name="Shape 323"/>
          <p:cNvSpPr txBox="1"/>
          <p:nvPr>
            <p:ph idx="1" type="body"/>
          </p:nvPr>
        </p:nvSpPr>
        <p:spPr>
          <a:xfrm>
            <a:off y="1600200" x="457200"/>
            <a:ext cy="26025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IC Penpal</a:t>
            </a:r>
          </a:p>
          <a:p>
            <a:pPr rtl="0" lvl="1" indent="-393700" marL="914400">
              <a:buClr>
                <a:schemeClr val="dk1"/>
              </a:buClr>
              <a:buSzPct val="100000"/>
              <a:buFont typeface="Courier New"/>
              <a:buChar char="o"/>
            </a:pPr>
            <a:r>
              <a:rPr sz="2600" lang="en">
                <a:latin typeface="Ubuntu"/>
                <a:ea typeface="Ubuntu"/>
                <a:cs typeface="Ubuntu"/>
                <a:sym typeface="Ubuntu"/>
              </a:rPr>
              <a:t>Send me your penpal names by TONIGHT!</a:t>
            </a:r>
          </a:p>
          <a:p>
            <a:r>
              <a:t/>
            </a:r>
          </a:p>
          <a:p>
            <a:pPr algn="ctr" rtl="0" lvl="0">
              <a:buNone/>
            </a:pPr>
            <a:r>
              <a:rPr b="1" lang="en">
                <a:latin typeface="Ubuntu"/>
                <a:ea typeface="Ubuntu"/>
                <a:cs typeface="Ubuntu"/>
                <a:sym typeface="Ubuntu"/>
              </a:rPr>
              <a:t>Lots of events coming up so SIGN UP! :D</a:t>
            </a:r>
          </a:p>
          <a:p>
            <a:r>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27" name="Shape 327"/>
        <p:cNvGrpSpPr/>
        <p:nvPr/>
      </p:nvGrpSpPr>
      <p:grpSpPr>
        <a:xfrm>
          <a:off y="0" x="0"/>
          <a:ext cy="0" cx="0"/>
          <a:chOff y="0" x="0"/>
          <a:chExt cy="0" cx="0"/>
        </a:xfrm>
      </p:grpSpPr>
      <p:sp>
        <p:nvSpPr>
          <p:cNvPr id="328" name="Shape 328"/>
          <p:cNvSpPr/>
          <p:nvPr/>
        </p:nvSpPr>
        <p:spPr>
          <a:xfrm>
            <a:off y="1050975" x="387612"/>
            <a:ext cy="2733149" cx="8368725"/>
          </a:xfrm>
          <a:prstGeom prst="rect">
            <a:avLst/>
          </a:prstGeom>
          <a:blipFill>
            <a:blip r:embed="rId3"/>
            <a:stretch>
              <a:fillRect/>
            </a:stretch>
          </a:blipFill>
        </p:spPr>
      </p:sp>
      <p:sp>
        <p:nvSpPr>
          <p:cNvPr id="329" name="Shape 329"/>
          <p:cNvSpPr txBox="1"/>
          <p:nvPr>
            <p:ph idx="1" type="body"/>
          </p:nvPr>
        </p:nvSpPr>
        <p:spPr>
          <a:xfrm>
            <a:off y="4087475" x="457187"/>
            <a:ext cy="1754099" cx="8229600"/>
          </a:xfrm>
          <a:prstGeom prst="rect">
            <a:avLst/>
          </a:prstGeom>
        </p:spPr>
        <p:txBody>
          <a:bodyPr bIns="91425" rIns="91425" lIns="91425" tIns="91425" anchor="t" anchorCtr="0">
            <a:noAutofit/>
          </a:bodyPr>
          <a:lstStyle/>
          <a:p>
            <a:pPr algn="ctr" rtl="0" lvl="0">
              <a:buNone/>
            </a:pPr>
            <a:r>
              <a:rPr b="1" lang="en" i="1"/>
              <a:t>“Let the Memories Begin!”</a:t>
            </a:r>
            <a:r>
              <a:rPr lang="en"/>
              <a:t> </a:t>
            </a:r>
          </a:p>
          <a:p>
            <a:pPr algn="ctr" rtl="0" lvl="0">
              <a:buNone/>
            </a:pPr>
            <a:r>
              <a:rPr lang="en"/>
              <a:t>January 18th - 19th, 2014 </a:t>
            </a:r>
          </a:p>
          <a:p>
            <a:pPr algn="ctr" rtl="0" lvl="0">
              <a:buNone/>
            </a:pPr>
            <a:r>
              <a:rPr lang="en"/>
              <a:t>University of California, Santa Cruz</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33" name="Shape 333"/>
        <p:cNvGrpSpPr/>
        <p:nvPr/>
      </p:nvGrpSpPr>
      <p:grpSpPr>
        <a:xfrm>
          <a:off y="0" x="0"/>
          <a:ext cy="0" cx="0"/>
          <a:chOff y="0" x="0"/>
          <a:chExt cy="0" cx="0"/>
        </a:xfrm>
      </p:grpSpPr>
      <p:sp>
        <p:nvSpPr>
          <p:cNvPr id="334" name="Shape 334"/>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Chair of the </a:t>
            </a:r>
          </a:p>
          <a:p>
            <a:pPr rtl="0" lvl="0">
              <a:buNone/>
            </a:pPr>
            <a:r>
              <a:rPr lang="en">
                <a:latin typeface="Ubuntu"/>
                <a:ea typeface="Ubuntu"/>
                <a:cs typeface="Ubuntu"/>
                <a:sym typeface="Ubuntu"/>
              </a:rPr>
              <a:t>Advisory Committee</a:t>
            </a:r>
          </a:p>
        </p:txBody>
      </p:sp>
      <p:sp>
        <p:nvSpPr>
          <p:cNvPr id="335" name="Shape 335"/>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Tristan Darvin</a:t>
            </a:r>
          </a:p>
          <a:p>
            <a:pPr rtl="0" lvl="0">
              <a:buNone/>
            </a:pPr>
            <a:r>
              <a:rPr lang="en">
                <a:latin typeface="Ubuntu"/>
                <a:ea typeface="Ubuntu"/>
                <a:cs typeface="Ubuntu"/>
                <a:sym typeface="Ubuntu"/>
              </a:rPr>
              <a:t>cac@apo-x.org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39" name="Shape 339"/>
        <p:cNvGrpSpPr/>
        <p:nvPr/>
      </p:nvGrpSpPr>
      <p:grpSpPr>
        <a:xfrm>
          <a:off y="0" x="0"/>
          <a:ext cy="0" cx="0"/>
          <a:chOff y="0" x="0"/>
          <a:chExt cy="0" cx="0"/>
        </a:xfrm>
      </p:grpSpPr>
      <p:sp>
        <p:nvSpPr>
          <p:cNvPr id="340" name="Shape 340"/>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Chairman Updates!</a:t>
            </a:r>
          </a:p>
        </p:txBody>
      </p:sp>
      <p:sp>
        <p:nvSpPr>
          <p:cNvPr id="341" name="Shape 341"/>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 </a:t>
            </a:r>
            <a:r>
              <a:rPr b="1" lang="en">
                <a:latin typeface="Ubuntu"/>
                <a:ea typeface="Ubuntu"/>
                <a:cs typeface="Ubuntu"/>
                <a:sym typeface="Ubuntu"/>
              </a:rPr>
              <a:t>CAC Office Hours this week</a:t>
            </a:r>
          </a:p>
          <a:p>
            <a:pPr rtl="0" lvl="0">
              <a:buNone/>
            </a:pPr>
            <a:r>
              <a:rPr lang="en">
                <a:latin typeface="Ubuntu"/>
                <a:ea typeface="Ubuntu"/>
                <a:cs typeface="Ubuntu"/>
                <a:sym typeface="Ubuntu"/>
              </a:rPr>
              <a:t>	12:00PM to 2:00PM (Friday, 10/25)</a:t>
            </a:r>
          </a:p>
          <a:p>
            <a:pPr rtl="0" lvl="0">
              <a:buNone/>
            </a:pPr>
            <a:r>
              <a:rPr lang="en">
                <a:latin typeface="Ubuntu"/>
                <a:ea typeface="Ubuntu"/>
                <a:cs typeface="Ubuntu"/>
                <a:sym typeface="Ubuntu"/>
              </a:rPr>
              <a:t>	Somewhere in Westwood </a:t>
            </a:r>
          </a:p>
          <a:p>
            <a:pPr rtl="0" lvl="0">
              <a:buNone/>
            </a:pPr>
            <a:r>
              <a:rPr lang="en">
                <a:latin typeface="Ubuntu"/>
                <a:ea typeface="Ubuntu"/>
                <a:cs typeface="Ubuntu"/>
                <a:sym typeface="Ubuntu"/>
              </a:rPr>
              <a:t>	Please call - (760) 218-1479</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45" name="Shape 345"/>
        <p:cNvGrpSpPr/>
        <p:nvPr/>
      </p:nvGrpSpPr>
      <p:grpSpPr>
        <a:xfrm>
          <a:off y="0" x="0"/>
          <a:ext cy="0" cx="0"/>
          <a:chOff y="0" x="0"/>
          <a:chExt cy="0" cx="0"/>
        </a:xfrm>
      </p:grpSpPr>
      <p:sp>
        <p:nvSpPr>
          <p:cNvPr id="346" name="Shape 346"/>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Chairman Updates!</a:t>
            </a:r>
          </a:p>
        </p:txBody>
      </p:sp>
      <p:sp>
        <p:nvSpPr>
          <p:cNvPr id="347" name="Shape 347"/>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 </a:t>
            </a:r>
            <a:r>
              <a:rPr b="1" lang="en">
                <a:latin typeface="Ubuntu"/>
                <a:ea typeface="Ubuntu"/>
                <a:cs typeface="Ubuntu"/>
                <a:sym typeface="Ubuntu"/>
              </a:rPr>
              <a:t>Need to Discuss Matters?</a:t>
            </a:r>
          </a:p>
          <a:p>
            <a:pPr rtl="0" lvl="0">
              <a:buNone/>
            </a:pPr>
            <a:r>
              <a:rPr b="1" lang="en">
                <a:latin typeface="Ubuntu"/>
                <a:ea typeface="Ubuntu"/>
                <a:cs typeface="Ubuntu"/>
                <a:sym typeface="Ubuntu"/>
              </a:rPr>
              <a:t>	</a:t>
            </a:r>
            <a:r>
              <a:rPr lang="en">
                <a:latin typeface="Ubuntu"/>
                <a:ea typeface="Ubuntu"/>
                <a:cs typeface="Ubuntu"/>
                <a:sym typeface="Ubuntu"/>
              </a:rPr>
              <a:t>Chapter Matters</a:t>
            </a:r>
          </a:p>
          <a:p>
            <a:pPr rtl="0" lvl="0">
              <a:buNone/>
            </a:pPr>
            <a:r>
              <a:rPr lang="en">
                <a:latin typeface="Ubuntu"/>
                <a:ea typeface="Ubuntu"/>
                <a:cs typeface="Ubuntu"/>
                <a:sym typeface="Ubuntu"/>
              </a:rPr>
              <a:t>	Issues with Members</a:t>
            </a:r>
          </a:p>
          <a:p>
            <a:pPr rtl="0" lvl="0">
              <a:buNone/>
            </a:pPr>
            <a:r>
              <a:rPr lang="en">
                <a:latin typeface="Ubuntu"/>
                <a:ea typeface="Ubuntu"/>
                <a:cs typeface="Ubuntu"/>
                <a:sym typeface="Ubuntu"/>
              </a:rPr>
              <a:t>	Questions/Concerns</a:t>
            </a:r>
          </a:p>
          <a:p>
            <a:pPr rtl="0" lvl="0">
              <a:buNone/>
            </a:pPr>
            <a:r>
              <a:rPr lang="en">
                <a:latin typeface="Ubuntu"/>
                <a:ea typeface="Ubuntu"/>
                <a:cs typeface="Ubuntu"/>
                <a:sym typeface="Ubuntu"/>
              </a:rPr>
              <a:t>	Career Advice</a:t>
            </a:r>
          </a:p>
          <a:p>
            <a:r>
              <a:t/>
            </a:r>
          </a:p>
          <a:p>
            <a:pPr algn="ctr" rtl="0" lvl="0">
              <a:buNone/>
            </a:pPr>
            <a:r>
              <a:rPr lang="en">
                <a:latin typeface="Ubuntu"/>
                <a:ea typeface="Ubuntu"/>
                <a:cs typeface="Ubuntu"/>
                <a:sym typeface="Ubuntu"/>
              </a:rPr>
              <a:t>COME TO OFFICE HOURS/CONTACT ME!</a:t>
            </a:r>
          </a:p>
          <a:p>
            <a:pPr algn="ctr" rtl="0" lvl="0">
              <a:buNone/>
            </a:pPr>
            <a:r>
              <a:rPr b="1" lang="en">
                <a:latin typeface="Ubuntu"/>
                <a:ea typeface="Ubuntu"/>
                <a:cs typeface="Ubuntu"/>
                <a:sym typeface="Ubuntu"/>
              </a:rPr>
              <a:t>*Anonymity will be respected*</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51" name="Shape 351"/>
        <p:cNvGrpSpPr/>
        <p:nvPr/>
      </p:nvGrpSpPr>
      <p:grpSpPr>
        <a:xfrm>
          <a:off y="0" x="0"/>
          <a:ext cy="0" cx="0"/>
          <a:chOff y="0" x="0"/>
          <a:chExt cy="0" cx="0"/>
        </a:xfrm>
      </p:grpSpPr>
      <p:sp>
        <p:nvSpPr>
          <p:cNvPr id="352" name="Shape 35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To: Alpha Kappa</a:t>
            </a:r>
          </a:p>
        </p:txBody>
      </p:sp>
      <p:sp>
        <p:nvSpPr>
          <p:cNvPr id="353" name="Shape 353"/>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lang="en">
                <a:latin typeface="Ubuntu"/>
                <a:ea typeface="Ubuntu"/>
                <a:cs typeface="Ubuntu"/>
                <a:sym typeface="Ubuntu"/>
              </a:rPr>
              <a:t>
</a:t>
            </a:r>
            <a:r>
              <a:rPr b="1" lang="en">
                <a:latin typeface="Ubuntu"/>
                <a:ea typeface="Ubuntu"/>
                <a:cs typeface="Ubuntu"/>
                <a:sym typeface="Ubuntu"/>
              </a:rPr>
              <a:t>Remember, CAC Interview does not count towards your Alumni Interview Total</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57" name="Shape 357"/>
        <p:cNvGrpSpPr/>
        <p:nvPr/>
      </p:nvGrpSpPr>
      <p:grpSpPr>
        <a:xfrm>
          <a:off y="0" x="0"/>
          <a:ext cy="0" cx="0"/>
          <a:chOff y="0" x="0"/>
          <a:chExt cy="0" cx="0"/>
        </a:xfrm>
      </p:grpSpPr>
      <p:sp>
        <p:nvSpPr>
          <p:cNvPr id="358" name="Shape 358"/>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sz="3600" lang="en">
                <a:latin typeface="Ubuntu"/>
                <a:ea typeface="Ubuntu"/>
                <a:cs typeface="Ubuntu"/>
                <a:sym typeface="Ubuntu"/>
              </a:rPr>
              <a:t>Career/Internship Opportunities</a:t>
            </a:r>
          </a:p>
        </p:txBody>
      </p:sp>
      <p:sp>
        <p:nvSpPr>
          <p:cNvPr id="359" name="Shape 359"/>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b="1" lang="en">
                <a:latin typeface="Ubuntu"/>
                <a:ea typeface="Ubuntu"/>
                <a:cs typeface="Ubuntu"/>
                <a:sym typeface="Ubuntu"/>
              </a:rPr>
              <a:t>	</a:t>
            </a:r>
            <a:r>
              <a:rPr u="sng" sz="2400" lang="en">
                <a:latin typeface="Ubuntu"/>
                <a:ea typeface="Ubuntu"/>
                <a:cs typeface="Ubuntu"/>
                <a:sym typeface="Ubuntu"/>
              </a:rPr>
              <a:t>IviGen</a:t>
            </a:r>
          </a:p>
          <a:p>
            <a:pPr rtl="0" lvl="0" indent="457200" marL="457200">
              <a:buNone/>
            </a:pPr>
            <a:r>
              <a:rPr sz="1800" lang="en">
                <a:latin typeface="Ubuntu"/>
                <a:ea typeface="Ubuntu"/>
                <a:cs typeface="Ubuntu"/>
                <a:sym typeface="Ubuntu"/>
              </a:rPr>
              <a:t>Looking for a per diem </a:t>
            </a:r>
            <a:r>
              <a:rPr b="1" sz="1800" lang="en">
                <a:latin typeface="Ubuntu"/>
                <a:ea typeface="Ubuntu"/>
                <a:cs typeface="Ubuntu"/>
                <a:sym typeface="Ubuntu"/>
              </a:rPr>
              <a:t>Laboratory Technologist</a:t>
            </a:r>
          </a:p>
          <a:p>
            <a:pPr rtl="0" lvl="0">
              <a:buNone/>
            </a:pPr>
            <a:r>
              <a:rPr sz="1800" lang="en">
                <a:latin typeface="Ubuntu"/>
                <a:ea typeface="Ubuntu"/>
                <a:cs typeface="Ubuntu"/>
                <a:sym typeface="Ubuntu"/>
              </a:rPr>
              <a:t>		Provide Genetics Screening Analysis on Embryos</a:t>
            </a:r>
          </a:p>
          <a:p>
            <a:r>
              <a:t/>
            </a:r>
          </a:p>
          <a:p>
            <a:pPr rtl="0" lvl="0">
              <a:buNone/>
            </a:pPr>
            <a:r>
              <a:rPr sz="1800" lang="en">
                <a:latin typeface="Ubuntu"/>
                <a:ea typeface="Ubuntu"/>
                <a:cs typeface="Ubuntu"/>
                <a:sym typeface="Ubuntu"/>
              </a:rPr>
              <a:t>	</a:t>
            </a:r>
            <a:r>
              <a:rPr u="sng" sz="2400" lang="en">
                <a:latin typeface="Ubuntu"/>
                <a:ea typeface="Ubuntu"/>
                <a:cs typeface="Ubuntu"/>
                <a:sym typeface="Ubuntu"/>
              </a:rPr>
              <a:t>TeeWii</a:t>
            </a:r>
          </a:p>
          <a:p>
            <a:pPr rtl="0" lvl="0">
              <a:buNone/>
            </a:pPr>
            <a:r>
              <a:rPr sz="1800" lang="en">
                <a:latin typeface="Ubuntu"/>
                <a:ea typeface="Ubuntu"/>
                <a:cs typeface="Ubuntu"/>
                <a:sym typeface="Ubuntu"/>
              </a:rPr>
              <a:t>		Looking for a </a:t>
            </a:r>
            <a:r>
              <a:rPr b="1" sz="1800" lang="en">
                <a:latin typeface="Ubuntu"/>
                <a:ea typeface="Ubuntu"/>
                <a:cs typeface="Ubuntu"/>
                <a:sym typeface="Ubuntu"/>
              </a:rPr>
              <a:t>Graphic Designers</a:t>
            </a:r>
          </a:p>
          <a:p>
            <a:pPr rtl="0" lvl="0">
              <a:buNone/>
            </a:pPr>
            <a:r>
              <a:rPr sz="1800" lang="en">
                <a:latin typeface="Ubuntu"/>
                <a:ea typeface="Ubuntu"/>
                <a:cs typeface="Ubuntu"/>
                <a:sym typeface="Ubuntu"/>
              </a:rPr>
              <a:t>		Emphasis on Women’s Interest and Design</a:t>
            </a:r>
          </a:p>
          <a:p>
            <a:pPr rtl="0" lvl="0">
              <a:buNone/>
            </a:pPr>
            <a:r>
              <a:rPr sz="1800" lang="en">
                <a:latin typeface="Ubuntu"/>
                <a:ea typeface="Ubuntu"/>
                <a:cs typeface="Ubuntu"/>
                <a:sym typeface="Ubuntu"/>
              </a:rPr>
              <a:t>		Website Presentation</a:t>
            </a:r>
          </a:p>
          <a:p>
            <a:r>
              <a:t/>
            </a:r>
          </a:p>
          <a:p>
            <a:pPr rtl="0" lvl="0">
              <a:buNone/>
            </a:pPr>
            <a:r>
              <a:rPr sz="2400" lang="en">
                <a:latin typeface="Ubuntu"/>
                <a:ea typeface="Ubuntu"/>
                <a:cs typeface="Ubuntu"/>
                <a:sym typeface="Ubuntu"/>
              </a:rPr>
              <a:t>	</a:t>
            </a:r>
            <a:r>
              <a:rPr u="sng" sz="2400" lang="en">
                <a:latin typeface="Ubuntu"/>
                <a:ea typeface="Ubuntu"/>
                <a:cs typeface="Ubuntu"/>
                <a:sym typeface="Ubuntu"/>
              </a:rPr>
              <a:t>Raytheon</a:t>
            </a:r>
          </a:p>
          <a:p>
            <a:pPr rtl="0" lvl="0">
              <a:buNone/>
            </a:pPr>
            <a:r>
              <a:rPr u="sng" sz="2400" lang="en">
                <a:latin typeface="Ubuntu"/>
                <a:ea typeface="Ubuntu"/>
                <a:cs typeface="Ubuntu"/>
                <a:sym typeface="Ubuntu"/>
              </a:rPr>
              <a:t>		</a:t>
            </a:r>
            <a:r>
              <a:rPr sz="1800" lang="en">
                <a:latin typeface="Ubuntu"/>
                <a:ea typeface="Ubuntu"/>
                <a:cs typeface="Ubuntu"/>
                <a:sym typeface="Ubuntu"/>
              </a:rPr>
              <a:t>Looking for a </a:t>
            </a:r>
            <a:r>
              <a:rPr b="1" sz="1800" lang="en">
                <a:latin typeface="Ubuntu"/>
                <a:ea typeface="Ubuntu"/>
                <a:cs typeface="Ubuntu"/>
                <a:sym typeface="Ubuntu"/>
              </a:rPr>
              <a:t>Environmental Health &amp; Safety Intern</a:t>
            </a:r>
          </a:p>
          <a:p>
            <a:pPr rtl="0" lvl="0">
              <a:buNone/>
            </a:pPr>
            <a:r>
              <a:rPr b="1" sz="1800" lang="en">
                <a:latin typeface="Ubuntu"/>
                <a:ea typeface="Ubuntu"/>
                <a:cs typeface="Ubuntu"/>
                <a:sym typeface="Ubuntu"/>
              </a:rPr>
              <a:t>		</a:t>
            </a:r>
            <a:r>
              <a:rPr sz="1800" lang="en">
                <a:latin typeface="Ubuntu"/>
                <a:ea typeface="Ubuntu"/>
                <a:cs typeface="Ubuntu"/>
                <a:sym typeface="Ubuntu"/>
              </a:rPr>
              <a:t>Reporting and Assisting with Compliances for an Engineering Co.</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63" name="Shape 363"/>
        <p:cNvGrpSpPr/>
        <p:nvPr/>
      </p:nvGrpSpPr>
      <p:grpSpPr>
        <a:xfrm>
          <a:off y="0" x="0"/>
          <a:ext cy="0" cx="0"/>
          <a:chOff y="0" x="0"/>
          <a:chExt cy="0" cx="0"/>
        </a:xfrm>
      </p:grpSpPr>
      <p:sp>
        <p:nvSpPr>
          <p:cNvPr id="364" name="Shape 36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Chairman Updates!</a:t>
            </a:r>
          </a:p>
        </p:txBody>
      </p:sp>
      <p:sp>
        <p:nvSpPr>
          <p:cNvPr id="365" name="Shape 365"/>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u="sng" lang="en">
                <a:latin typeface="Ubuntu"/>
                <a:ea typeface="Ubuntu"/>
                <a:cs typeface="Ubuntu"/>
                <a:sym typeface="Ubuntu"/>
              </a:rPr>
              <a:t>
</a:t>
            </a:r>
            <a:r>
              <a:rPr u="sng" lang="en">
                <a:latin typeface="Ubuntu"/>
                <a:ea typeface="Ubuntu"/>
                <a:cs typeface="Ubuntu"/>
                <a:sym typeface="Ubuntu"/>
              </a:rPr>
              <a:t>Words of Wisdom</a:t>
            </a:r>
          </a:p>
          <a:p>
            <a:r>
              <a:t/>
            </a:r>
          </a:p>
          <a:p>
            <a:pPr algn="ctr" rtl="0" lvl="0">
              <a:buNone/>
            </a:pPr>
            <a:r>
              <a:rPr lang="en">
                <a:latin typeface="Ubuntu"/>
                <a:ea typeface="Ubuntu"/>
                <a:cs typeface="Ubuntu"/>
                <a:sym typeface="Ubuntu"/>
              </a:rPr>
              <a:t>“When reviewing your notes before an exam, the most important will illegible”</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4" name="Shape 64"/>
        <p:cNvGrpSpPr/>
        <p:nvPr/>
      </p:nvGrpSpPr>
      <p:grpSpPr>
        <a:xfrm>
          <a:off y="0" x="0"/>
          <a:ext cy="0" cx="0"/>
          <a:chOff y="0" x="0"/>
          <a:chExt cy="0" cx="0"/>
        </a:xfrm>
      </p:grpSpPr>
      <p:sp>
        <p:nvSpPr>
          <p:cNvPr id="65" name="Shape 65"/>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Workshop Reminders</a:t>
            </a:r>
          </a:p>
        </p:txBody>
      </p:sp>
      <p:sp>
        <p:nvSpPr>
          <p:cNvPr id="66" name="Shape 66"/>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Pledges:</a:t>
            </a:r>
          </a:p>
          <a:p>
            <a:pPr rtl="0" lvl="0" indent="-419100" marL="914400">
              <a:buClr>
                <a:schemeClr val="dk1"/>
              </a:buClr>
              <a:buSzPct val="100000"/>
              <a:buFont typeface="Ubuntu"/>
              <a:buChar char="●"/>
            </a:pPr>
            <a:r>
              <a:rPr lang="en">
                <a:latin typeface="Ubuntu"/>
                <a:ea typeface="Ubuntu"/>
                <a:cs typeface="Ubuntu"/>
                <a:sym typeface="Ubuntu"/>
              </a:rPr>
              <a:t>Do not need to submit write-ups.</a:t>
            </a:r>
          </a:p>
          <a:p>
            <a:pPr rtl="0" lvl="0" indent="-419100" marL="914400">
              <a:buClr>
                <a:schemeClr val="dk1"/>
              </a:buClr>
              <a:buSzPct val="100000"/>
              <a:buFont typeface="Ubuntu"/>
              <a:buChar char="●"/>
            </a:pPr>
            <a:r>
              <a:rPr lang="en">
                <a:latin typeface="Ubuntu"/>
                <a:ea typeface="Ubuntu"/>
                <a:cs typeface="Ubuntu"/>
                <a:sym typeface="Ubuntu"/>
              </a:rPr>
              <a:t>Do need to submit confirmation you attended (screenshot).</a:t>
            </a:r>
          </a:p>
          <a:p>
            <a:pPr rtl="0" lvl="0">
              <a:buNone/>
            </a:pPr>
            <a:r>
              <a:rPr lang="en">
                <a:latin typeface="Ubuntu"/>
                <a:ea typeface="Ubuntu"/>
                <a:cs typeface="Ubuntu"/>
                <a:sym typeface="Ubuntu"/>
              </a:rPr>
              <a:t>Actives:</a:t>
            </a:r>
          </a:p>
          <a:p>
            <a:pPr rtl="0" lvl="0" indent="-419100" marL="914400">
              <a:buClr>
                <a:schemeClr val="dk1"/>
              </a:buClr>
              <a:buSzPct val="166666"/>
              <a:buFont typeface="Arial"/>
              <a:buChar char="•"/>
            </a:pPr>
            <a:r>
              <a:rPr lang="en">
                <a:latin typeface="Ubuntu"/>
                <a:ea typeface="Ubuntu"/>
                <a:cs typeface="Ubuntu"/>
                <a:sym typeface="Ubuntu"/>
              </a:rPr>
              <a:t>Submit write-ups + confirmation.</a:t>
            </a:r>
          </a:p>
          <a:p>
            <a:r>
              <a:t/>
            </a:r>
          </a:p>
          <a:p>
            <a:pPr>
              <a:buNone/>
            </a:pPr>
            <a:r>
              <a:rPr lang="en">
                <a:latin typeface="Ubuntu"/>
                <a:ea typeface="Ubuntu"/>
                <a:cs typeface="Ubuntu"/>
                <a:sym typeface="Ubuntu"/>
              </a:rPr>
              <a:t>Due date: 1 week after the workshop to </a:t>
            </a:r>
            <a:r>
              <a:rPr u="sng" lang="en">
                <a:solidFill>
                  <a:schemeClr val="hlink"/>
                </a:solidFill>
                <a:latin typeface="Ubuntu"/>
                <a:ea typeface="Ubuntu"/>
                <a:cs typeface="Ubuntu"/>
                <a:sym typeface="Ubuntu"/>
                <a:hlinkClick r:id="rId3"/>
              </a:rPr>
              <a:t>apoxpresident@gmail.com</a:t>
            </a:r>
            <a:r>
              <a:rPr lang="en">
                <a:latin typeface="Ubuntu"/>
                <a:ea typeface="Ubuntu"/>
                <a:cs typeface="Ubuntu"/>
                <a:sym typeface="Ubuntu"/>
              </a:rPr>
              <a:t>. Pledges, also send to your Pledge Parents.</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69" name="Shape 369"/>
        <p:cNvGrpSpPr/>
        <p:nvPr/>
      </p:nvGrpSpPr>
      <p:grpSpPr>
        <a:xfrm>
          <a:off y="0" x="0"/>
          <a:ext cy="0" cx="0"/>
          <a:chOff y="0" x="0"/>
          <a:chExt cy="0" cx="0"/>
        </a:xfrm>
      </p:grpSpPr>
      <p:sp>
        <p:nvSpPr>
          <p:cNvPr id="370" name="Shape 370"/>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Chairman Updates!</a:t>
            </a:r>
          </a:p>
        </p:txBody>
      </p:sp>
      <p:sp>
        <p:nvSpPr>
          <p:cNvPr id="371" name="Shape 371"/>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u="sng" lang="en">
                <a:latin typeface="Ubuntu"/>
                <a:ea typeface="Ubuntu"/>
                <a:cs typeface="Ubuntu"/>
                <a:sym typeface="Ubuntu"/>
              </a:rPr>
              <a:t>
</a:t>
            </a:r>
          </a:p>
          <a:p>
            <a:r>
              <a:t/>
            </a:r>
          </a:p>
          <a:p>
            <a:r>
              <a:t/>
            </a:r>
          </a:p>
        </p:txBody>
      </p:sp>
      <p:sp>
        <p:nvSpPr>
          <p:cNvPr id="372" name="Shape 372"/>
          <p:cNvSpPr/>
          <p:nvPr/>
        </p:nvSpPr>
        <p:spPr>
          <a:xfrm>
            <a:off y="1809750" x="1638300"/>
            <a:ext cy="3910024" cx="5876324"/>
          </a:xfrm>
          <a:prstGeom prst="rect">
            <a:avLst/>
          </a:prstGeom>
          <a:blipFill>
            <a:blip r:embed="rId3"/>
            <a:stretch>
              <a:fillRect/>
            </a:stretch>
          </a:blipFill>
          <a:ln>
            <a:noFill/>
          </a:ln>
        </p:spPr>
      </p:sp>
      <p:sp>
        <p:nvSpPr>
          <p:cNvPr id="373" name="Shape 373"/>
          <p:cNvSpPr txBox="1"/>
          <p:nvPr/>
        </p:nvSpPr>
        <p:spPr>
          <a:xfrm>
            <a:off y="5981700" x="1704975"/>
            <a:ext cy="533399" cx="5876399"/>
          </a:xfrm>
          <a:prstGeom prst="rect">
            <a:avLst/>
          </a:prstGeom>
        </p:spPr>
        <p:txBody>
          <a:bodyPr bIns="91425" rIns="91425" lIns="91425" tIns="91425" anchor="t" anchorCtr="0">
            <a:noAutofit/>
          </a:bodyPr>
          <a:lstStyle/>
          <a:p>
            <a:pPr algn="ctr">
              <a:buNone/>
            </a:pPr>
            <a:r>
              <a:rPr b="1" sz="3000" lang="en"/>
              <a:t>GOOD LUCK WITH EXAMS!!!</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77" name="Shape 377"/>
        <p:cNvGrpSpPr/>
        <p:nvPr/>
      </p:nvGrpSpPr>
      <p:grpSpPr>
        <a:xfrm>
          <a:off y="0" x="0"/>
          <a:ext cy="0" cx="0"/>
          <a:chOff y="0" x="0"/>
          <a:chExt cy="0" cx="0"/>
        </a:xfrm>
      </p:grpSpPr>
      <p:sp>
        <p:nvSpPr>
          <p:cNvPr id="378" name="Shape 378"/>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Chapter Business</a:t>
            </a:r>
          </a:p>
        </p:txBody>
      </p:sp>
      <p:sp>
        <p:nvSpPr>
          <p:cNvPr id="379" name="Shape 379"/>
          <p:cNvSpPr txBox="1"/>
          <p:nvPr>
            <p:ph idx="1" type="subTitle"/>
          </p:nvPr>
        </p:nvSpPr>
        <p:spPr>
          <a:xfrm>
            <a:off y="4124476" x="685800"/>
            <a:ext cy="888899"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3" name="Shape 383"/>
        <p:cNvGrpSpPr/>
        <p:nvPr/>
      </p:nvGrpSpPr>
      <p:grpSpPr>
        <a:xfrm>
          <a:off y="0" x="0"/>
          <a:ext cy="0" cx="0"/>
          <a:chOff y="0" x="0"/>
          <a:chExt cy="0" cx="0"/>
        </a:xfrm>
      </p:grpSpPr>
      <p:sp>
        <p:nvSpPr>
          <p:cNvPr id="384" name="Shape 38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Alpha Kappa Budget</a:t>
            </a:r>
          </a:p>
        </p:txBody>
      </p:sp>
      <p:sp>
        <p:nvSpPr>
          <p:cNvPr id="385" name="Shape 385"/>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9" name="Shape 389"/>
        <p:cNvGrpSpPr/>
        <p:nvPr/>
      </p:nvGrpSpPr>
      <p:grpSpPr>
        <a:xfrm>
          <a:off y="0" x="0"/>
          <a:ext cy="0" cx="0"/>
          <a:chOff y="0" x="0"/>
          <a:chExt cy="0" cx="0"/>
        </a:xfrm>
      </p:grpSpPr>
      <p:sp>
        <p:nvSpPr>
          <p:cNvPr id="390" name="Shape 390"/>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Special Elections - MVP</a:t>
            </a:r>
          </a:p>
        </p:txBody>
      </p:sp>
      <p:sp>
        <p:nvSpPr>
          <p:cNvPr id="391" name="Shape 391"/>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Vivian Kwan and Jeremy Gozzip</a:t>
            </a:r>
          </a:p>
          <a:p>
            <a:r>
              <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95" name="Shape 395"/>
        <p:cNvGrpSpPr/>
        <p:nvPr/>
      </p:nvGrpSpPr>
      <p:grpSpPr>
        <a:xfrm>
          <a:off y="0" x="0"/>
          <a:ext cy="0" cx="0"/>
          <a:chOff y="0" x="0"/>
          <a:chExt cy="0" cx="0"/>
        </a:xfrm>
      </p:grpSpPr>
      <p:sp>
        <p:nvSpPr>
          <p:cNvPr id="396" name="Shape 396"/>
          <p:cNvSpPr txBox="1"/>
          <p:nvPr>
            <p:ph type="ctrTitle"/>
          </p:nvPr>
        </p:nvSpPr>
        <p:spPr>
          <a:xfrm>
            <a:off y="2287815"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Last Announcements</a:t>
            </a:r>
          </a:p>
        </p:txBody>
      </p:sp>
      <p:sp>
        <p:nvSpPr>
          <p:cNvPr id="397" name="Shape 397"/>
          <p:cNvSpPr txBox="1"/>
          <p:nvPr>
            <p:ph idx="1" type="subTitle"/>
          </p:nvPr>
        </p:nvSpPr>
        <p:spPr>
          <a:xfrm>
            <a:off y="4124476" x="685800"/>
            <a:ext cy="888899"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0" name="Shape 70"/>
        <p:cNvGrpSpPr/>
        <p:nvPr/>
      </p:nvGrpSpPr>
      <p:grpSpPr>
        <a:xfrm>
          <a:off y="0" x="0"/>
          <a:ext cy="0" cx="0"/>
          <a:chOff y="0" x="0"/>
          <a:chExt cy="0" cx="0"/>
        </a:xfrm>
      </p:grpSpPr>
      <p:sp>
        <p:nvSpPr>
          <p:cNvPr id="71" name="Shape 71"/>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Philanthropy Events</a:t>
            </a:r>
          </a:p>
        </p:txBody>
      </p:sp>
      <p:sp>
        <p:nvSpPr>
          <p:cNvPr id="72" name="Shape 72"/>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
        <p:nvSpPr>
          <p:cNvPr id="73" name="Shape 73"/>
          <p:cNvSpPr/>
          <p:nvPr/>
        </p:nvSpPr>
        <p:spPr>
          <a:xfrm>
            <a:off y="2181563" x="0"/>
            <a:ext cy="4230623" cx="9143999"/>
          </a:xfrm>
          <a:prstGeom prst="rect">
            <a:avLst/>
          </a:prstGeom>
          <a:blipFill>
            <a:blip r:embed="rId3"/>
            <a:stretch>
              <a:fillRect/>
            </a:stretch>
          </a:blipFill>
          <a:ln>
            <a:noFill/>
          </a:ln>
        </p:spPr>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7" name="Shape 77"/>
        <p:cNvGrpSpPr/>
        <p:nvPr/>
      </p:nvGrpSpPr>
      <p:grpSpPr>
        <a:xfrm>
          <a:off y="0" x="0"/>
          <a:ext cy="0" cx="0"/>
          <a:chOff y="0" x="0"/>
          <a:chExt cy="0" cx="0"/>
        </a:xfrm>
      </p:grpSpPr>
      <p:sp>
        <p:nvSpPr>
          <p:cNvPr id="78" name="Shape 78"/>
          <p:cNvSpPr txBox="1"/>
          <p:nvPr>
            <p:ph type="title"/>
          </p:nvPr>
        </p:nvSpPr>
        <p:spPr>
          <a:xfrm>
            <a:off y="274650" x="457200"/>
            <a:ext cy="1143000" cx="8790899"/>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Belmont Village Senior Living</a:t>
            </a:r>
          </a:p>
        </p:txBody>
      </p:sp>
      <p:sp>
        <p:nvSpPr>
          <p:cNvPr id="79" name="Shape 79"/>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
        <p:nvSpPr>
          <p:cNvPr id="80" name="Shape 80"/>
          <p:cNvSpPr/>
          <p:nvPr/>
        </p:nvSpPr>
        <p:spPr>
          <a:xfrm>
            <a:off y="1659790" x="0"/>
            <a:ext cy="5074919" cx="9143999"/>
          </a:xfrm>
          <a:prstGeom prst="rect">
            <a:avLst/>
          </a:prstGeom>
          <a:blipFill>
            <a:blip r:embed="rId3"/>
            <a:stretch>
              <a:fillRect/>
            </a:stretch>
          </a:blipFill>
          <a:ln>
            <a:noFill/>
          </a:ln>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4" name="Shape 84"/>
        <p:cNvGrpSpPr/>
        <p:nvPr/>
      </p:nvGrpSpPr>
      <p:grpSpPr>
        <a:xfrm>
          <a:off y="0" x="0"/>
          <a:ext cy="0" cx="0"/>
          <a:chOff y="0" x="0"/>
          <a:chExt cy="0" cx="0"/>
        </a:xfrm>
      </p:grpSpPr>
      <p:sp>
        <p:nvSpPr>
          <p:cNvPr id="85" name="Shape 85"/>
          <p:cNvSpPr txBox="1"/>
          <p:nvPr>
            <p:ph type="title"/>
          </p:nvPr>
        </p:nvSpPr>
        <p:spPr>
          <a:xfrm>
            <a:off y="274650" x="457200"/>
            <a:ext cy="1143000" cx="86868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Belmont Village Senior Living</a:t>
            </a:r>
          </a:p>
        </p:txBody>
      </p:sp>
      <p:sp>
        <p:nvSpPr>
          <p:cNvPr id="86" name="Shape 86"/>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393700" marL="457200">
              <a:lnSpc>
                <a:spcPct val="115000"/>
              </a:lnSpc>
              <a:spcBef>
                <a:spcPts val="2000"/>
              </a:spcBef>
              <a:buClr>
                <a:schemeClr val="dk1"/>
              </a:buClr>
              <a:buSzPct val="166666"/>
              <a:buFont typeface="Arial"/>
              <a:buChar char="•"/>
            </a:pPr>
            <a:r>
              <a:rPr sz="2600" lang="en">
                <a:solidFill>
                  <a:srgbClr val="000000"/>
                </a:solidFill>
                <a:latin typeface="Ubuntu"/>
                <a:ea typeface="Ubuntu"/>
                <a:cs typeface="Ubuntu"/>
                <a:sym typeface="Ubuntu"/>
              </a:rPr>
              <a:t>Located along Wilshire Boulevard (30 minutes walk from the hill)</a:t>
            </a:r>
          </a:p>
          <a:p>
            <a:pPr rtl="0" lvl="0" indent="-393700" marL="457200">
              <a:lnSpc>
                <a:spcPct val="115000"/>
              </a:lnSpc>
              <a:spcBef>
                <a:spcPts val="2000"/>
              </a:spcBef>
              <a:buClr>
                <a:schemeClr val="dk1"/>
              </a:buClr>
              <a:buSzPct val="166666"/>
              <a:buFont typeface="Arial"/>
              <a:buChar char="•"/>
            </a:pPr>
            <a:r>
              <a:rPr sz="2600" lang="en">
                <a:solidFill>
                  <a:srgbClr val="000000"/>
                </a:solidFill>
                <a:latin typeface="Ubuntu"/>
                <a:ea typeface="Ubuntu"/>
                <a:cs typeface="Ubuntu"/>
                <a:sym typeface="Ubuntu"/>
              </a:rPr>
              <a:t>Events:</a:t>
            </a:r>
          </a:p>
          <a:p>
            <a:pPr rtl="0" lvl="0" indent="-393700" marL="914400">
              <a:lnSpc>
                <a:spcPct val="115000"/>
              </a:lnSpc>
              <a:buClr>
                <a:schemeClr val="dk1"/>
              </a:buClr>
              <a:buSzPct val="100000"/>
              <a:buFont typeface="Ubuntu"/>
              <a:buAutoNum type="arabicPeriod"/>
            </a:pPr>
            <a:r>
              <a:rPr sz="2600" lang="en">
                <a:solidFill>
                  <a:srgbClr val="000000"/>
                </a:solidFill>
                <a:latin typeface="Ubuntu"/>
                <a:ea typeface="Ubuntu"/>
                <a:cs typeface="Ubuntu"/>
                <a:sym typeface="Ubuntu"/>
              </a:rPr>
              <a:t>Organizing donated books</a:t>
            </a:r>
          </a:p>
          <a:p>
            <a:pPr rtl="0" lvl="0" indent="-393700" marL="914400">
              <a:lnSpc>
                <a:spcPct val="115000"/>
              </a:lnSpc>
              <a:buClr>
                <a:schemeClr val="dk1"/>
              </a:buClr>
              <a:buSzPct val="100000"/>
              <a:buFont typeface="Ubuntu"/>
              <a:buAutoNum type="arabicPeriod"/>
            </a:pPr>
            <a:r>
              <a:rPr sz="2600" lang="en">
                <a:solidFill>
                  <a:srgbClr val="000000"/>
                </a:solidFill>
                <a:latin typeface="Ubuntu"/>
                <a:ea typeface="Ubuntu"/>
                <a:cs typeface="Ubuntu"/>
                <a:sym typeface="Ubuntu"/>
              </a:rPr>
              <a:t>Doing Crafts with Circle of Life residents with early stage cognitive impairment every Wednesday 3.30-4.30pm starting from 11/6</a:t>
            </a:r>
          </a:p>
          <a:p>
            <a:pPr rtl="0" lvl="0" indent="-393700" marL="457200">
              <a:lnSpc>
                <a:spcPct val="115000"/>
              </a:lnSpc>
              <a:spcBef>
                <a:spcPts val="2000"/>
              </a:spcBef>
              <a:buClr>
                <a:schemeClr val="dk1"/>
              </a:buClr>
              <a:buSzPct val="166666"/>
              <a:buFont typeface="Arial"/>
              <a:buChar char="•"/>
            </a:pPr>
            <a:r>
              <a:rPr sz="2600" lang="en">
                <a:solidFill>
                  <a:srgbClr val="000000"/>
                </a:solidFill>
                <a:latin typeface="Ubuntu"/>
                <a:ea typeface="Ubuntu"/>
                <a:cs typeface="Ubuntu"/>
                <a:sym typeface="Ubuntu"/>
              </a:rPr>
              <a:t>Events will be out on the calendar soon!</a:t>
            </a:r>
          </a:p>
          <a:p>
            <a:pPr rtl="0" lvl="0" indent="-393700" marL="457200">
              <a:lnSpc>
                <a:spcPct val="115000"/>
              </a:lnSpc>
              <a:spcBef>
                <a:spcPts val="2000"/>
              </a:spcBef>
              <a:buClr>
                <a:schemeClr val="dk1"/>
              </a:buClr>
              <a:buSzPct val="166666"/>
              <a:buFont typeface="Arial"/>
              <a:buChar char="•"/>
            </a:pPr>
            <a:r>
              <a:rPr sz="2600" lang="en">
                <a:solidFill>
                  <a:srgbClr val="000000"/>
                </a:solidFill>
                <a:latin typeface="Ubuntu"/>
                <a:ea typeface="Ubuntu"/>
                <a:cs typeface="Ubuntu"/>
                <a:sym typeface="Ubuntu"/>
              </a:rPr>
              <a:t>Brothers are highly encouraged to sign up for these events on a consistent basis</a:t>
            </a:r>
          </a:p>
          <a:p>
            <a:r>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0" name="Shape 90"/>
        <p:cNvGrpSpPr/>
        <p:nvPr/>
      </p:nvGrpSpPr>
      <p:grpSpPr>
        <a:xfrm>
          <a:off y="0" x="0"/>
          <a:ext cy="0" cx="0"/>
          <a:chOff y="0" x="0"/>
          <a:chExt cy="0" cx="0"/>
        </a:xfrm>
      </p:grpSpPr>
      <p:sp>
        <p:nvSpPr>
          <p:cNvPr id="91" name="Shape 91"/>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Administrative VPs</a:t>
            </a:r>
          </a:p>
        </p:txBody>
      </p:sp>
      <p:sp>
        <p:nvSpPr>
          <p:cNvPr id="92" name="Shape 92"/>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Jacqueline Pan &amp; Melanie Teepronpirut</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